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6" r:id="rId2"/>
    <p:sldId id="257" r:id="rId3"/>
    <p:sldId id="258" r:id="rId4"/>
    <p:sldId id="260" r:id="rId5"/>
    <p:sldId id="259" r:id="rId6"/>
    <p:sldId id="261" r:id="rId7"/>
    <p:sldId id="262" r:id="rId8"/>
    <p:sldId id="263" r:id="rId9"/>
    <p:sldId id="264" r:id="rId10"/>
    <p:sldId id="265" r:id="rId11"/>
    <p:sldId id="266" r:id="rId12"/>
    <p:sldId id="270" r:id="rId13"/>
    <p:sldId id="267" r:id="rId14"/>
    <p:sldId id="268" r:id="rId15"/>
    <p:sldId id="269" r:id="rId16"/>
    <p:sldId id="272" r:id="rId17"/>
    <p:sldId id="298" r:id="rId18"/>
    <p:sldId id="273" r:id="rId19"/>
    <p:sldId id="274" r:id="rId20"/>
    <p:sldId id="275" r:id="rId21"/>
    <p:sldId id="276" r:id="rId22"/>
    <p:sldId id="299" r:id="rId23"/>
    <p:sldId id="300" r:id="rId24"/>
    <p:sldId id="301" r:id="rId25"/>
    <p:sldId id="302" r:id="rId26"/>
    <p:sldId id="304" r:id="rId27"/>
    <p:sldId id="303" r:id="rId28"/>
    <p:sldId id="308" r:id="rId29"/>
    <p:sldId id="290" r:id="rId30"/>
    <p:sldId id="280" r:id="rId31"/>
    <p:sldId id="277" r:id="rId32"/>
    <p:sldId id="278" r:id="rId33"/>
    <p:sldId id="281" r:id="rId34"/>
    <p:sldId id="282" r:id="rId35"/>
    <p:sldId id="283" r:id="rId36"/>
    <p:sldId id="284" r:id="rId37"/>
    <p:sldId id="285" r:id="rId38"/>
    <p:sldId id="287" r:id="rId39"/>
    <p:sldId id="289" r:id="rId40"/>
    <p:sldId id="288" r:id="rId41"/>
    <p:sldId id="286" r:id="rId42"/>
    <p:sldId id="294" r:id="rId43"/>
    <p:sldId id="296" r:id="rId44"/>
    <p:sldId id="293" r:id="rId45"/>
    <p:sldId id="347" r:id="rId46"/>
    <p:sldId id="348" r:id="rId47"/>
    <p:sldId id="356" r:id="rId48"/>
    <p:sldId id="357" r:id="rId49"/>
    <p:sldId id="359" r:id="rId50"/>
    <p:sldId id="358" r:id="rId51"/>
    <p:sldId id="360" r:id="rId52"/>
    <p:sldId id="361" r:id="rId53"/>
    <p:sldId id="297" r:id="rId54"/>
    <p:sldId id="349" r:id="rId55"/>
    <p:sldId id="307" r:id="rId56"/>
    <p:sldId id="338" r:id="rId57"/>
    <p:sldId id="355" r:id="rId58"/>
    <p:sldId id="353" r:id="rId59"/>
    <p:sldId id="354" r:id="rId60"/>
    <p:sldId id="336" r:id="rId61"/>
    <p:sldId id="343" r:id="rId62"/>
    <p:sldId id="344" r:id="rId63"/>
    <p:sldId id="345" r:id="rId64"/>
    <p:sldId id="362" r:id="rId65"/>
    <p:sldId id="363" r:id="rId66"/>
    <p:sldId id="337" r:id="rId67"/>
    <p:sldId id="364" r:id="rId68"/>
    <p:sldId id="340" r:id="rId69"/>
    <p:sldId id="341" r:id="rId70"/>
    <p:sldId id="342" r:id="rId71"/>
    <p:sldId id="339" r:id="rId72"/>
    <p:sldId id="309" r:id="rId73"/>
    <p:sldId id="311" r:id="rId74"/>
    <p:sldId id="377" r:id="rId75"/>
    <p:sldId id="378" r:id="rId76"/>
    <p:sldId id="379" r:id="rId77"/>
    <p:sldId id="312" r:id="rId78"/>
    <p:sldId id="313" r:id="rId79"/>
    <p:sldId id="314" r:id="rId80"/>
    <p:sldId id="315" r:id="rId81"/>
    <p:sldId id="316" r:id="rId82"/>
    <p:sldId id="382" r:id="rId83"/>
    <p:sldId id="317" r:id="rId84"/>
    <p:sldId id="325" r:id="rId85"/>
    <p:sldId id="384" r:id="rId86"/>
    <p:sldId id="318" r:id="rId87"/>
    <p:sldId id="383" r:id="rId88"/>
    <p:sldId id="319"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4" autoAdjust="0"/>
    <p:restoredTop sz="91167" autoAdjust="0"/>
  </p:normalViewPr>
  <p:slideViewPr>
    <p:cSldViewPr>
      <p:cViewPr>
        <p:scale>
          <a:sx n="66" d="100"/>
          <a:sy n="66" d="100"/>
        </p:scale>
        <p:origin x="-1254" y="-7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activeX/activeX1.xml><?xml version="1.0" encoding="utf-8"?>
<ax:ocx xmlns:ax="http://schemas.microsoft.com/office/2006/activeX" xmlns:r="http://schemas.openxmlformats.org/officeDocument/2006/relationships" ax:classid="{632CC9D6-5602-4854-AFD2-6EFC59177DE5}" ax:persistence="persistPropertyBag">
  <ax:ocxPr ax:name="_Version" ax:value="65536"/>
  <ax:ocxPr ax:name="_ExtentX" ax:value="9313"/>
  <ax:ocxPr ax:name="_ExtentY" ax:value="6985"/>
  <ax:ocxPr ax:name="_StockProps" ax:value="0"/>
  <ax:ocxPr ax:name="Url" ax:value="E:\UNB\Kalman Filter\summer course\normal.wmv"/>
</ax:ocx>
</file>

<file path=ppt/activeX/activeX2.xml><?xml version="1.0" encoding="utf-8"?>
<ax:ocx xmlns:ax="http://schemas.microsoft.com/office/2006/activeX" xmlns:r="http://schemas.openxmlformats.org/officeDocument/2006/relationships" ax:classid="{632CC9D6-5602-4854-AFD2-6EFC59177DE5}" ax:persistence="persistPropertyBag">
  <ax:ocxPr ax:name="_Version" ax:value="65536"/>
  <ax:ocxPr ax:name="_ExtentX" ax:value="11853"/>
  <ax:ocxPr ax:name="_ExtentY" ax:value="9313"/>
  <ax:ocxPr ax:name="_StockProps" ax:value="0"/>
  <ax:ocxPr ax:name="Url" ax:value="E:\UNB\Kalman Filter\summer course\normal.wmv"/>
</ax:ocx>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6E72A-2A14-4726-A6D4-497ED4B722AB}" type="datetimeFigureOut">
              <a:rPr lang="en-US" smtClean="0"/>
              <a:pPr/>
              <a:t>5/24/2010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CFF68-EBCF-4BB1-916A-7CFD99111B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extended </a:t>
            </a:r>
            <a:r>
              <a:rPr lang="en-US" dirty="0" err="1" smtClean="0"/>
              <a:t>Kalman</a:t>
            </a:r>
            <a:r>
              <a:rPr lang="en-US" dirty="0" smtClean="0"/>
              <a:t> filter, the state transition and observation models need not be linear functions of the state but may instead be differentiable functions.</a:t>
            </a:r>
          </a:p>
          <a:p>
            <a:r>
              <a:rPr lang="en-US" dirty="0" smtClean="0"/>
              <a:t>This process essentially </a:t>
            </a:r>
            <a:r>
              <a:rPr lang="en-US" dirty="0" err="1" smtClean="0"/>
              <a:t>linearizes</a:t>
            </a:r>
            <a:r>
              <a:rPr lang="en-US" dirty="0" smtClean="0"/>
              <a:t> the non-linear function around the current estimate.</a:t>
            </a:r>
          </a:p>
          <a:p>
            <a:r>
              <a:rPr lang="en-US" dirty="0" smtClean="0"/>
              <a:t>Unlike its linear counterpart, the extended </a:t>
            </a:r>
            <a:r>
              <a:rPr lang="en-US" dirty="0" err="1" smtClean="0"/>
              <a:t>Kalman</a:t>
            </a:r>
            <a:r>
              <a:rPr lang="en-US" dirty="0" smtClean="0"/>
              <a:t> filter in general is </a:t>
            </a:r>
            <a:r>
              <a:rPr lang="en-US" i="1" dirty="0" smtClean="0"/>
              <a:t>not</a:t>
            </a:r>
            <a:r>
              <a:rPr lang="en-US" dirty="0" smtClean="0"/>
              <a:t> an optimal estimator (of course it is optimal if the measurement and the state transition model are both linear, as in that case the extended </a:t>
            </a:r>
            <a:r>
              <a:rPr lang="en-US" dirty="0" err="1" smtClean="0"/>
              <a:t>Kalman</a:t>
            </a:r>
            <a:r>
              <a:rPr lang="en-US" dirty="0" smtClean="0"/>
              <a:t> filter is identical to the regular one). In addition, if the initial estimate of the state is wrong, or if the process is modeled incorrectly, the filter may quickly diverge, owing to its linearization.</a:t>
            </a:r>
            <a:endParaRPr lang="en-US" dirty="0"/>
          </a:p>
        </p:txBody>
      </p:sp>
      <p:sp>
        <p:nvSpPr>
          <p:cNvPr id="4" name="Slide Number Placeholder 3"/>
          <p:cNvSpPr>
            <a:spLocks noGrp="1"/>
          </p:cNvSpPr>
          <p:nvPr>
            <p:ph type="sldNum" sz="quarter" idx="10"/>
          </p:nvPr>
        </p:nvSpPr>
        <p:spPr/>
        <p:txBody>
          <a:bodyPr/>
          <a:lstStyle/>
          <a:p>
            <a:fld id="{3B32CE6C-DDB1-4A5E-BCC7-725B1F549FEB}" type="slidenum">
              <a:rPr lang="en-US" smtClean="0"/>
              <a:pPr/>
              <a:t>55</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SLAM is a process by which a mobile</a:t>
            </a:r>
          </a:p>
          <a:p>
            <a:r>
              <a:rPr lang="en-US" sz="1200" kern="1200" baseline="0" dirty="0" smtClean="0">
                <a:solidFill>
                  <a:schemeClr val="tx1"/>
                </a:solidFill>
                <a:latin typeface="+mn-lt"/>
                <a:ea typeface="+mn-ea"/>
                <a:cs typeface="+mn-cs"/>
              </a:rPr>
              <a:t>robot can build a map of an environment</a:t>
            </a:r>
          </a:p>
          <a:p>
            <a:r>
              <a:rPr lang="en-US" sz="1200" kern="1200" baseline="0" dirty="0" smtClean="0">
                <a:solidFill>
                  <a:schemeClr val="tx1"/>
                </a:solidFill>
                <a:latin typeface="+mn-lt"/>
                <a:ea typeface="+mn-ea"/>
                <a:cs typeface="+mn-cs"/>
              </a:rPr>
              <a:t>and at the same time use this map</a:t>
            </a:r>
          </a:p>
          <a:p>
            <a:r>
              <a:rPr lang="en-US" sz="1200" kern="1200" baseline="0" dirty="0" smtClean="0">
                <a:solidFill>
                  <a:schemeClr val="tx1"/>
                </a:solidFill>
                <a:latin typeface="+mn-lt"/>
                <a:ea typeface="+mn-ea"/>
                <a:cs typeface="+mn-cs"/>
              </a:rPr>
              <a:t>to deduce its location. In SLAM, both</a:t>
            </a:r>
          </a:p>
          <a:p>
            <a:r>
              <a:rPr lang="en-US" sz="1200" kern="1200" baseline="0" dirty="0" smtClean="0">
                <a:solidFill>
                  <a:schemeClr val="tx1"/>
                </a:solidFill>
                <a:latin typeface="+mn-lt"/>
                <a:ea typeface="+mn-ea"/>
                <a:cs typeface="+mn-cs"/>
              </a:rPr>
              <a:t>the trajectory of the platform and the</a:t>
            </a:r>
          </a:p>
          <a:p>
            <a:r>
              <a:rPr lang="en-US" sz="1200" kern="1200" baseline="0" dirty="0" smtClean="0">
                <a:solidFill>
                  <a:schemeClr val="tx1"/>
                </a:solidFill>
                <a:latin typeface="+mn-lt"/>
                <a:ea typeface="+mn-ea"/>
                <a:cs typeface="+mn-cs"/>
              </a:rPr>
              <a:t>location of all landmarks are estimated</a:t>
            </a:r>
          </a:p>
          <a:p>
            <a:r>
              <a:rPr lang="en-US" sz="1200" kern="1200" baseline="0" dirty="0" smtClean="0">
                <a:solidFill>
                  <a:schemeClr val="tx1"/>
                </a:solidFill>
                <a:latin typeface="+mn-lt"/>
                <a:ea typeface="+mn-ea"/>
                <a:cs typeface="+mn-cs"/>
              </a:rPr>
              <a:t>online without the need for any a priori</a:t>
            </a:r>
          </a:p>
          <a:p>
            <a:r>
              <a:rPr lang="en-US" sz="1200" kern="1200" baseline="0" dirty="0" smtClean="0">
                <a:solidFill>
                  <a:schemeClr val="tx1"/>
                </a:solidFill>
                <a:latin typeface="+mn-lt"/>
                <a:ea typeface="+mn-ea"/>
                <a:cs typeface="+mn-cs"/>
              </a:rPr>
              <a:t>knowledge of location.</a:t>
            </a:r>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SLAM is a process by which a mobile</a:t>
            </a:r>
          </a:p>
          <a:p>
            <a:r>
              <a:rPr lang="en-US" sz="1200" kern="1200" baseline="0" dirty="0" smtClean="0">
                <a:solidFill>
                  <a:schemeClr val="tx1"/>
                </a:solidFill>
                <a:latin typeface="+mn-lt"/>
                <a:ea typeface="+mn-ea"/>
                <a:cs typeface="+mn-cs"/>
              </a:rPr>
              <a:t>robot can build a map of an environment</a:t>
            </a:r>
          </a:p>
          <a:p>
            <a:r>
              <a:rPr lang="en-US" sz="1200" kern="1200" baseline="0" dirty="0" smtClean="0">
                <a:solidFill>
                  <a:schemeClr val="tx1"/>
                </a:solidFill>
                <a:latin typeface="+mn-lt"/>
                <a:ea typeface="+mn-ea"/>
                <a:cs typeface="+mn-cs"/>
              </a:rPr>
              <a:t>and at the same time use this map</a:t>
            </a:r>
          </a:p>
          <a:p>
            <a:r>
              <a:rPr lang="en-US" sz="1200" kern="1200" baseline="0" dirty="0" smtClean="0">
                <a:solidFill>
                  <a:schemeClr val="tx1"/>
                </a:solidFill>
                <a:latin typeface="+mn-lt"/>
                <a:ea typeface="+mn-ea"/>
                <a:cs typeface="+mn-cs"/>
              </a:rPr>
              <a:t>to deduce its location. In SLAM, both</a:t>
            </a:r>
          </a:p>
          <a:p>
            <a:r>
              <a:rPr lang="en-US" sz="1200" kern="1200" baseline="0" dirty="0" smtClean="0">
                <a:solidFill>
                  <a:schemeClr val="tx1"/>
                </a:solidFill>
                <a:latin typeface="+mn-lt"/>
                <a:ea typeface="+mn-ea"/>
                <a:cs typeface="+mn-cs"/>
              </a:rPr>
              <a:t>the trajectory of the platform and the</a:t>
            </a:r>
          </a:p>
          <a:p>
            <a:r>
              <a:rPr lang="en-US" sz="1200" kern="1200" baseline="0" dirty="0" smtClean="0">
                <a:solidFill>
                  <a:schemeClr val="tx1"/>
                </a:solidFill>
                <a:latin typeface="+mn-lt"/>
                <a:ea typeface="+mn-ea"/>
                <a:cs typeface="+mn-cs"/>
              </a:rPr>
              <a:t>location of all landmarks are estimated</a:t>
            </a:r>
          </a:p>
          <a:p>
            <a:r>
              <a:rPr lang="en-US" sz="1200" kern="1200" baseline="0" dirty="0" smtClean="0">
                <a:solidFill>
                  <a:schemeClr val="tx1"/>
                </a:solidFill>
                <a:latin typeface="+mn-lt"/>
                <a:ea typeface="+mn-ea"/>
                <a:cs typeface="+mn-cs"/>
              </a:rPr>
              <a:t>online without the need for any a priori</a:t>
            </a:r>
          </a:p>
          <a:p>
            <a:r>
              <a:rPr lang="en-US" sz="1200" kern="1200" baseline="0" dirty="0" smtClean="0">
                <a:solidFill>
                  <a:schemeClr val="tx1"/>
                </a:solidFill>
                <a:latin typeface="+mn-lt"/>
                <a:ea typeface="+mn-ea"/>
                <a:cs typeface="+mn-cs"/>
              </a:rPr>
              <a:t>knowledge of location.</a:t>
            </a:r>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SLAM is a process by which a mobile</a:t>
            </a:r>
          </a:p>
          <a:p>
            <a:r>
              <a:rPr lang="en-US" sz="1200" kern="1200" baseline="0" dirty="0" smtClean="0">
                <a:solidFill>
                  <a:schemeClr val="tx1"/>
                </a:solidFill>
                <a:latin typeface="+mn-lt"/>
                <a:ea typeface="+mn-ea"/>
                <a:cs typeface="+mn-cs"/>
              </a:rPr>
              <a:t>robot can build a map of an environment</a:t>
            </a:r>
          </a:p>
          <a:p>
            <a:r>
              <a:rPr lang="en-US" sz="1200" kern="1200" baseline="0" dirty="0" smtClean="0">
                <a:solidFill>
                  <a:schemeClr val="tx1"/>
                </a:solidFill>
                <a:latin typeface="+mn-lt"/>
                <a:ea typeface="+mn-ea"/>
                <a:cs typeface="+mn-cs"/>
              </a:rPr>
              <a:t>and at the same time use this map</a:t>
            </a:r>
          </a:p>
          <a:p>
            <a:r>
              <a:rPr lang="en-US" sz="1200" kern="1200" baseline="0" dirty="0" smtClean="0">
                <a:solidFill>
                  <a:schemeClr val="tx1"/>
                </a:solidFill>
                <a:latin typeface="+mn-lt"/>
                <a:ea typeface="+mn-ea"/>
                <a:cs typeface="+mn-cs"/>
              </a:rPr>
              <a:t>to deduce its location. In SLAM, both</a:t>
            </a:r>
          </a:p>
          <a:p>
            <a:r>
              <a:rPr lang="en-US" sz="1200" kern="1200" baseline="0" dirty="0" smtClean="0">
                <a:solidFill>
                  <a:schemeClr val="tx1"/>
                </a:solidFill>
                <a:latin typeface="+mn-lt"/>
                <a:ea typeface="+mn-ea"/>
                <a:cs typeface="+mn-cs"/>
              </a:rPr>
              <a:t>the trajectory of the platform and the</a:t>
            </a:r>
          </a:p>
          <a:p>
            <a:r>
              <a:rPr lang="en-US" sz="1200" kern="1200" baseline="0" dirty="0" smtClean="0">
                <a:solidFill>
                  <a:schemeClr val="tx1"/>
                </a:solidFill>
                <a:latin typeface="+mn-lt"/>
                <a:ea typeface="+mn-ea"/>
                <a:cs typeface="+mn-cs"/>
              </a:rPr>
              <a:t>location of all landmarks are estimated</a:t>
            </a:r>
          </a:p>
          <a:p>
            <a:r>
              <a:rPr lang="en-US" sz="1200" kern="1200" baseline="0" dirty="0" smtClean="0">
                <a:solidFill>
                  <a:schemeClr val="tx1"/>
                </a:solidFill>
                <a:latin typeface="+mn-lt"/>
                <a:ea typeface="+mn-ea"/>
                <a:cs typeface="+mn-cs"/>
              </a:rPr>
              <a:t>online without the need for any a priori</a:t>
            </a:r>
          </a:p>
          <a:p>
            <a:r>
              <a:rPr lang="en-US" sz="1200" kern="1200" baseline="0" dirty="0" smtClean="0">
                <a:solidFill>
                  <a:schemeClr val="tx1"/>
                </a:solidFill>
                <a:latin typeface="+mn-lt"/>
                <a:ea typeface="+mn-ea"/>
                <a:cs typeface="+mn-cs"/>
              </a:rPr>
              <a:t>knowledge of location.</a:t>
            </a:r>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SLAM is a process by which a mobile</a:t>
            </a:r>
          </a:p>
          <a:p>
            <a:r>
              <a:rPr lang="en-US" sz="1200" kern="1200" baseline="0" dirty="0" smtClean="0">
                <a:solidFill>
                  <a:schemeClr val="tx1"/>
                </a:solidFill>
                <a:latin typeface="+mn-lt"/>
                <a:ea typeface="+mn-ea"/>
                <a:cs typeface="+mn-cs"/>
              </a:rPr>
              <a:t>robot can build a map of an environment</a:t>
            </a:r>
          </a:p>
          <a:p>
            <a:r>
              <a:rPr lang="en-US" sz="1200" kern="1200" baseline="0" dirty="0" smtClean="0">
                <a:solidFill>
                  <a:schemeClr val="tx1"/>
                </a:solidFill>
                <a:latin typeface="+mn-lt"/>
                <a:ea typeface="+mn-ea"/>
                <a:cs typeface="+mn-cs"/>
              </a:rPr>
              <a:t>and at the same time use this map</a:t>
            </a:r>
          </a:p>
          <a:p>
            <a:r>
              <a:rPr lang="en-US" sz="1200" kern="1200" baseline="0" dirty="0" smtClean="0">
                <a:solidFill>
                  <a:schemeClr val="tx1"/>
                </a:solidFill>
                <a:latin typeface="+mn-lt"/>
                <a:ea typeface="+mn-ea"/>
                <a:cs typeface="+mn-cs"/>
              </a:rPr>
              <a:t>to deduce its location. In SLAM, both</a:t>
            </a:r>
          </a:p>
          <a:p>
            <a:r>
              <a:rPr lang="en-US" sz="1200" kern="1200" baseline="0" dirty="0" smtClean="0">
                <a:solidFill>
                  <a:schemeClr val="tx1"/>
                </a:solidFill>
                <a:latin typeface="+mn-lt"/>
                <a:ea typeface="+mn-ea"/>
                <a:cs typeface="+mn-cs"/>
              </a:rPr>
              <a:t>the trajectory of the platform and the</a:t>
            </a:r>
          </a:p>
          <a:p>
            <a:r>
              <a:rPr lang="en-US" sz="1200" kern="1200" baseline="0" dirty="0" smtClean="0">
                <a:solidFill>
                  <a:schemeClr val="tx1"/>
                </a:solidFill>
                <a:latin typeface="+mn-lt"/>
                <a:ea typeface="+mn-ea"/>
                <a:cs typeface="+mn-cs"/>
              </a:rPr>
              <a:t>location of all landmarks are estimated</a:t>
            </a:r>
          </a:p>
          <a:p>
            <a:r>
              <a:rPr lang="en-US" sz="1200" kern="1200" baseline="0" dirty="0" smtClean="0">
                <a:solidFill>
                  <a:schemeClr val="tx1"/>
                </a:solidFill>
                <a:latin typeface="+mn-lt"/>
                <a:ea typeface="+mn-ea"/>
                <a:cs typeface="+mn-cs"/>
              </a:rPr>
              <a:t>online without the need for any a priori</a:t>
            </a:r>
          </a:p>
          <a:p>
            <a:r>
              <a:rPr lang="en-US" sz="1200" kern="1200" baseline="0" dirty="0" smtClean="0">
                <a:solidFill>
                  <a:schemeClr val="tx1"/>
                </a:solidFill>
                <a:latin typeface="+mn-lt"/>
                <a:ea typeface="+mn-ea"/>
                <a:cs typeface="+mn-cs"/>
              </a:rPr>
              <a:t>knowledge of location.</a:t>
            </a:r>
            <a:endParaRPr lang="en-US" dirty="0"/>
          </a:p>
        </p:txBody>
      </p:sp>
      <p:sp>
        <p:nvSpPr>
          <p:cNvPr id="4" name="Slide Number Placeholder 3"/>
          <p:cNvSpPr>
            <a:spLocks noGrp="1"/>
          </p:cNvSpPr>
          <p:nvPr>
            <p:ph type="sldNum" sz="quarter" idx="10"/>
          </p:nvPr>
        </p:nvSpPr>
        <p:spPr/>
        <p:txBody>
          <a:bodyPr/>
          <a:lstStyle/>
          <a:p>
            <a:fld id="{173CFF68-EBCF-4BB1-916A-7CFD99111B9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8975"/>
            <a:ext cx="4567238" cy="34274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AF280-9423-4224-A833-DEB0D317A7C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88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3CFF68-EBCF-4BB1-916A-7CFD99111B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2C410A-03F5-4AB9-820F-068145920072}" type="datetimeFigureOut">
              <a:rPr lang="en-US" smtClean="0"/>
              <a:pPr/>
              <a:t>5/24/2010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7107679-580E-4FF8-B576-0636705C55B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2C410A-03F5-4AB9-820F-068145920072}" type="datetimeFigureOut">
              <a:rPr lang="en-US" smtClean="0"/>
              <a:pPr/>
              <a:t>5/24/2010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07679-580E-4FF8-B576-0636705C55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2C410A-03F5-4AB9-820F-068145920072}" type="datetimeFigureOut">
              <a:rPr lang="en-US" smtClean="0"/>
              <a:pPr/>
              <a:t>5/24/2010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07679-580E-4FF8-B576-0636705C55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2C410A-03F5-4AB9-820F-068145920072}" type="datetimeFigureOut">
              <a:rPr lang="en-US" smtClean="0"/>
              <a:pPr/>
              <a:t>5/24/2010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07679-580E-4FF8-B576-0636705C55B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2C410A-03F5-4AB9-820F-068145920072}" type="datetimeFigureOut">
              <a:rPr lang="en-US" smtClean="0"/>
              <a:pPr/>
              <a:t>5/24/2010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7107679-580E-4FF8-B576-0636705C55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2C410A-03F5-4AB9-820F-068145920072}" type="datetimeFigureOut">
              <a:rPr lang="en-US" smtClean="0"/>
              <a:pPr/>
              <a:t>5/24/2010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07679-580E-4FF8-B576-0636705C55B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2C410A-03F5-4AB9-820F-068145920072}" type="datetimeFigureOut">
              <a:rPr lang="en-US" smtClean="0"/>
              <a:pPr/>
              <a:t>5/24/2010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07679-580E-4FF8-B576-0636705C55B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C410A-03F5-4AB9-820F-068145920072}" type="datetimeFigureOut">
              <a:rPr lang="en-US" smtClean="0"/>
              <a:pPr/>
              <a:t>5/24/2010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07679-580E-4FF8-B576-0636705C55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C410A-03F5-4AB9-820F-068145920072}" type="datetimeFigureOut">
              <a:rPr lang="en-US" smtClean="0"/>
              <a:pPr/>
              <a:t>5/24/2010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07679-580E-4FF8-B576-0636705C55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2C410A-03F5-4AB9-820F-068145920072}" type="datetimeFigureOut">
              <a:rPr lang="en-US" smtClean="0"/>
              <a:pPr/>
              <a:t>5/24/2010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07679-580E-4FF8-B576-0636705C55B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2C410A-03F5-4AB9-820F-068145920072}" type="datetimeFigureOut">
              <a:rPr lang="en-US" smtClean="0"/>
              <a:pPr/>
              <a:t>5/24/2010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7107679-580E-4FF8-B576-0636705C55B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2C410A-03F5-4AB9-820F-068145920072}" type="datetimeFigureOut">
              <a:rPr lang="en-US" smtClean="0"/>
              <a:pPr/>
              <a:t>5/24/2010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7107679-580E-4FF8-B576-0636705C55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6.gif"/><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3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3.png"/><Relationship Id="rId7"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4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44.png"/><Relationship Id="rId7" Type="http://schemas.openxmlformats.org/officeDocument/2006/relationships/image" Target="../media/image13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45.png"/></Relationships>
</file>

<file path=ppt/slides/_rels/slide6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6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6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7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7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70.png"/><Relationship Id="rId7" Type="http://schemas.openxmlformats.org/officeDocument/2006/relationships/image" Target="../media/image173.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69.png"/></Relationships>
</file>

<file path=ppt/slides/_rels/slide7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7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82.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8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Sajad</a:t>
            </a:r>
            <a:r>
              <a:rPr lang="en-US" dirty="0" smtClean="0"/>
              <a:t> </a:t>
            </a:r>
            <a:r>
              <a:rPr lang="en-US" dirty="0" err="1" smtClean="0"/>
              <a:t>Saeedi</a:t>
            </a:r>
            <a:r>
              <a:rPr lang="en-US" dirty="0" smtClean="0"/>
              <a:t> G.</a:t>
            </a:r>
          </a:p>
          <a:p>
            <a:r>
              <a:rPr lang="en-US" dirty="0" smtClean="0"/>
              <a:t>University of new Brunswick</a:t>
            </a:r>
          </a:p>
          <a:p>
            <a:r>
              <a:rPr lang="en-US" dirty="0" smtClean="0"/>
              <a:t>SUMMER 2010</a:t>
            </a:r>
            <a:endParaRPr lang="en-US" dirty="0"/>
          </a:p>
        </p:txBody>
      </p:sp>
      <p:sp>
        <p:nvSpPr>
          <p:cNvPr id="2" name="Title 1"/>
          <p:cNvSpPr>
            <a:spLocks noGrp="1"/>
          </p:cNvSpPr>
          <p:nvPr>
            <p:ph type="ctrTitle"/>
          </p:nvPr>
        </p:nvSpPr>
        <p:spPr/>
        <p:txBody>
          <a:bodyPr/>
          <a:lstStyle/>
          <a:p>
            <a:r>
              <a:rPr b="1" smtClean="0"/>
              <a:t>An Introduction to the Kalman Filter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normAutofit/>
          </a:bodyPr>
          <a:lstStyle/>
          <a:p>
            <a:r>
              <a:rPr lang="en-US" dirty="0" smtClean="0"/>
              <a:t>Determination of probability from CDF</a:t>
            </a:r>
          </a:p>
          <a:p>
            <a:endParaRPr lang="en-US" dirty="0" smtClean="0"/>
          </a:p>
          <a:p>
            <a:endParaRPr lang="en-US" dirty="0" smtClean="0"/>
          </a:p>
          <a:p>
            <a:endParaRPr lang="en-US" dirty="0" smtClean="0"/>
          </a:p>
          <a:p>
            <a:endParaRPr lang="en-US" dirty="0" smtClean="0"/>
          </a:p>
          <a:p>
            <a:r>
              <a:rPr lang="en-US" dirty="0" smtClean="0"/>
              <a:t>Discrete, F</a:t>
            </a:r>
            <a:r>
              <a:rPr lang="en-US" baseline="-25000" dirty="0" smtClean="0"/>
              <a:t>X</a:t>
            </a:r>
            <a:r>
              <a:rPr lang="en-US" dirty="0" smtClean="0"/>
              <a:t> (x) changes only in jumps, </a:t>
            </a:r>
            <a:r>
              <a:rPr lang="en-US" sz="1900" dirty="0" smtClean="0"/>
              <a:t>(coin example) , R=</a:t>
            </a:r>
            <a:r>
              <a:rPr lang="en-US" sz="1900" dirty="0" err="1" smtClean="0"/>
              <a:t>ponit</a:t>
            </a:r>
            <a:endParaRPr lang="en-US" sz="1900" dirty="0" smtClean="0"/>
          </a:p>
          <a:p>
            <a:r>
              <a:rPr lang="en-US" dirty="0" smtClean="0"/>
              <a:t>Continuous, </a:t>
            </a:r>
            <a:r>
              <a:rPr lang="en-US" sz="1900" dirty="0" smtClean="0"/>
              <a:t>(rain example) , R=interval</a:t>
            </a:r>
          </a:p>
          <a:p>
            <a:r>
              <a:rPr lang="en-US" dirty="0" smtClean="0"/>
              <a:t>Discrete: PMF (Probability Mass Function)</a:t>
            </a:r>
          </a:p>
          <a:p>
            <a:r>
              <a:rPr lang="en-US" dirty="0" smtClean="0"/>
              <a:t>Continuous: PDF (Probability Density Function)</a:t>
            </a:r>
          </a:p>
        </p:txBody>
      </p:sp>
      <p:pic>
        <p:nvPicPr>
          <p:cNvPr id="6146" name="Picture 2"/>
          <p:cNvPicPr>
            <a:picLocks noChangeAspect="1" noChangeArrowheads="1"/>
          </p:cNvPicPr>
          <p:nvPr/>
        </p:nvPicPr>
        <p:blipFill>
          <a:blip r:embed="rId3" cstate="print"/>
          <a:srcRect/>
          <a:stretch>
            <a:fillRect/>
          </a:stretch>
        </p:blipFill>
        <p:spPr bwMode="auto">
          <a:xfrm>
            <a:off x="1905000" y="1981200"/>
            <a:ext cx="5637068" cy="166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Probability Mass Function (PMF)</a:t>
            </a:r>
          </a:p>
          <a:p>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447800" y="2286000"/>
            <a:ext cx="6625590" cy="4476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3276600" y="3124200"/>
            <a:ext cx="2791808" cy="595312"/>
          </a:xfrm>
          <a:prstGeom prst="rect">
            <a:avLst/>
          </a:prstGeom>
          <a:noFill/>
          <a:ln w="9525">
            <a:noFill/>
            <a:miter lim="800000"/>
            <a:headEnd/>
            <a:tailEnd/>
          </a:ln>
          <a:effectLst/>
        </p:spPr>
      </p:pic>
      <p:pic>
        <p:nvPicPr>
          <p:cNvPr id="7172" name="Picture 4"/>
          <p:cNvPicPr>
            <a:picLocks noChangeAspect="1" noChangeArrowheads="1"/>
          </p:cNvPicPr>
          <p:nvPr/>
        </p:nvPicPr>
        <p:blipFill>
          <a:blip r:embed="rId5" cstate="print"/>
          <a:srcRect/>
          <a:stretch>
            <a:fillRect/>
          </a:stretch>
        </p:blipFill>
        <p:spPr bwMode="auto">
          <a:xfrm>
            <a:off x="1524000" y="4038600"/>
            <a:ext cx="4149191" cy="16002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6" cstate="print"/>
          <a:srcRect/>
          <a:stretch>
            <a:fillRect/>
          </a:stretch>
        </p:blipFill>
        <p:spPr bwMode="auto">
          <a:xfrm>
            <a:off x="1524000" y="5715000"/>
            <a:ext cx="3101163"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3200400" y="2133600"/>
            <a:ext cx="2036664" cy="995362"/>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1142999" y="2819400"/>
            <a:ext cx="3243431" cy="2057400"/>
          </a:xfrm>
          <a:prstGeom prst="rect">
            <a:avLst/>
          </a:prstGeom>
          <a:noFill/>
          <a:ln w="9525">
            <a:noFill/>
            <a:miter lim="800000"/>
            <a:headEnd/>
            <a:tailEnd/>
          </a:ln>
          <a:effectLst/>
        </p:spPr>
      </p:pic>
      <p:pic>
        <p:nvPicPr>
          <p:cNvPr id="8196" name="Picture 4"/>
          <p:cNvPicPr>
            <a:picLocks noGrp="1" noChangeAspect="1" noChangeArrowheads="1"/>
          </p:cNvPicPr>
          <p:nvPr>
            <p:ph sz="quarter" idx="1"/>
          </p:nvPr>
        </p:nvPicPr>
        <p:blipFill>
          <a:blip r:embed="rId5" cstate="print"/>
          <a:srcRect/>
          <a:stretch>
            <a:fillRect/>
          </a:stretch>
        </p:blipFill>
        <p:spPr bwMode="auto">
          <a:xfrm>
            <a:off x="1066800" y="4953000"/>
            <a:ext cx="32385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Mean and Variance</a:t>
            </a:r>
          </a:p>
          <a:p>
            <a:endParaRPr lang="en-US" dirty="0" smtClean="0"/>
          </a:p>
          <a:p>
            <a:endParaRPr lang="en-US" dirty="0" smtClean="0"/>
          </a:p>
          <a:p>
            <a:endParaRPr lang="en-US" dirty="0" smtClean="0"/>
          </a:p>
          <a:p>
            <a:endParaRPr lang="en-US" dirty="0" smtClean="0"/>
          </a:p>
          <a:p>
            <a:r>
              <a:rPr lang="en-US" dirty="0" smtClean="0"/>
              <a:t>Probability weight averaging</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828800" y="2100263"/>
            <a:ext cx="5518335" cy="1633537"/>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1828800" y="4343400"/>
            <a:ext cx="2811194" cy="8382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1905000" y="5257800"/>
            <a:ext cx="4507424"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Variance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646274" y="2209800"/>
            <a:ext cx="4678326" cy="76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676400" y="3200400"/>
            <a:ext cx="6282267"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dirty="0" smtClean="0"/>
              <a:t>Normal Distribution (Gaussian)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Standard normal distribution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57200" y="1981200"/>
            <a:ext cx="3848100" cy="2286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53000" y="1981200"/>
            <a:ext cx="3381375" cy="2286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368636" y="5791200"/>
            <a:ext cx="2784764" cy="914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914400" y="4572000"/>
            <a:ext cx="4241390" cy="11334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5105400" y="4800600"/>
            <a:ext cx="2152316"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7467600" y="5029200"/>
            <a:ext cx="1207008" cy="45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Example of a Gaussian normal noise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409700" y="5715000"/>
            <a:ext cx="2019300" cy="504825"/>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4064000" y="2057400"/>
            <a:ext cx="4572000" cy="3429000"/>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228600" y="2057400"/>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Galton board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Bacteria lifetime</a:t>
            </a:r>
          </a:p>
          <a:p>
            <a:pPr>
              <a:buNone/>
            </a:pPr>
            <a:endParaRPr lang="en-US" dirty="0"/>
          </a:p>
        </p:txBody>
      </p:sp>
      <p:pic>
        <p:nvPicPr>
          <p:cNvPr id="4" name="Picture 3" descr="GaltonBoard_1000.gif"/>
          <p:cNvPicPr>
            <a:picLocks noChangeAspect="1"/>
          </p:cNvPicPr>
          <p:nvPr/>
        </p:nvPicPr>
        <p:blipFill>
          <a:blip r:embed="rId6" cstate="print"/>
          <a:stretch>
            <a:fillRect/>
          </a:stretch>
        </p:blipFill>
        <p:spPr>
          <a:xfrm>
            <a:off x="1371600" y="2590800"/>
            <a:ext cx="2081213" cy="2495156"/>
          </a:xfrm>
          <a:prstGeom prst="rect">
            <a:avLst/>
          </a:prstGeom>
        </p:spPr>
      </p:pic>
    </p:spTree>
    <p:controls>
      <p:control spid="1026" name="GomX1" r:id="rId2" imgW="3352680" imgH="2514600"/>
      <p:control spid="1027" name="GomX2" r:id="rId3" imgW="4267080" imgH="3352680"/>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normAutofit/>
          </a:bodyPr>
          <a:lstStyle/>
          <a:p>
            <a:r>
              <a:rPr lang="en-US" dirty="0" smtClean="0"/>
              <a:t>Random Vector</a:t>
            </a:r>
          </a:p>
          <a:p>
            <a:r>
              <a:rPr lang="en-US" dirty="0" smtClean="0"/>
              <a:t>Covariance Matrix</a:t>
            </a:r>
          </a:p>
          <a:p>
            <a:pPr>
              <a:buNone/>
            </a:pPr>
            <a:r>
              <a:rPr lang="en-US" dirty="0" smtClean="0"/>
              <a:t>Let </a:t>
            </a:r>
            <a:r>
              <a:rPr lang="en-US" b="1" i="1" dirty="0" smtClean="0"/>
              <a:t>x</a:t>
            </a:r>
            <a:r>
              <a:rPr lang="en-US" dirty="0" smtClean="0"/>
              <a:t> =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 </a:t>
            </a:r>
            <a:r>
              <a:rPr lang="en-US" i="1" dirty="0" err="1" smtClean="0"/>
              <a:t>X</a:t>
            </a:r>
            <a:r>
              <a:rPr lang="en-US" i="1" baseline="-25000" dirty="0" err="1" smtClean="0"/>
              <a:t>p</a:t>
            </a:r>
            <a:r>
              <a:rPr lang="en-US" dirty="0" smtClean="0"/>
              <a:t>} be a random vector with </a:t>
            </a:r>
          </a:p>
          <a:p>
            <a:pPr>
              <a:buNone/>
            </a:pPr>
            <a:r>
              <a:rPr lang="en-US" dirty="0" smtClean="0"/>
              <a:t>mean vector </a:t>
            </a:r>
            <a:r>
              <a:rPr lang="en-US" b="1" i="1" dirty="0" smtClean="0"/>
              <a:t>µ</a:t>
            </a:r>
            <a:r>
              <a:rPr lang="en-US" dirty="0" smtClean="0"/>
              <a:t> = {</a:t>
            </a:r>
            <a:r>
              <a:rPr lang="en-US" i="1" dirty="0" smtClean="0"/>
              <a:t>µ</a:t>
            </a:r>
            <a:r>
              <a:rPr lang="en-US" baseline="-25000" dirty="0" smtClean="0"/>
              <a:t>1</a:t>
            </a:r>
            <a:r>
              <a:rPr lang="en-US" dirty="0" smtClean="0"/>
              <a:t>, </a:t>
            </a:r>
            <a:r>
              <a:rPr lang="en-US" i="1" dirty="0" smtClean="0"/>
              <a:t>µ</a:t>
            </a:r>
            <a:r>
              <a:rPr lang="en-US" baseline="-25000" dirty="0" smtClean="0"/>
              <a:t>2</a:t>
            </a:r>
            <a:r>
              <a:rPr lang="en-US" dirty="0" smtClean="0"/>
              <a:t>, ..., </a:t>
            </a:r>
            <a:r>
              <a:rPr lang="en-US" i="1" dirty="0" smtClean="0"/>
              <a:t>µ</a:t>
            </a:r>
            <a:r>
              <a:rPr lang="en-US" i="1" baseline="-25000" dirty="0" smtClean="0"/>
              <a:t>p</a:t>
            </a:r>
            <a:r>
              <a:rPr lang="en-US" dirty="0" smtClean="0"/>
              <a:t>}.</a:t>
            </a:r>
          </a:p>
          <a:p>
            <a:r>
              <a:rPr lang="en-US" b="1" dirty="0" smtClean="0"/>
              <a:t>Variance: </a:t>
            </a:r>
            <a:r>
              <a:rPr lang="en-US" dirty="0" smtClean="0"/>
              <a:t> The dispersion of each </a:t>
            </a:r>
            <a:r>
              <a:rPr lang="en-US" i="1" dirty="0" smtClean="0"/>
              <a:t>X</a:t>
            </a:r>
            <a:r>
              <a:rPr lang="en-US" i="1" baseline="-25000" dirty="0" smtClean="0"/>
              <a:t>i</a:t>
            </a:r>
            <a:r>
              <a:rPr lang="en-US" dirty="0" smtClean="0"/>
              <a:t> around its mean is measured by its variance (which is its own covariance).</a:t>
            </a:r>
          </a:p>
          <a:p>
            <a:r>
              <a:rPr lang="en-US" b="1" dirty="0" smtClean="0"/>
              <a:t>Covariance:</a:t>
            </a:r>
            <a:r>
              <a:rPr lang="en-US" dirty="0" smtClean="0"/>
              <a:t> </a:t>
            </a:r>
            <a:r>
              <a:rPr lang="en-US" i="1" dirty="0" err="1" smtClean="0"/>
              <a:t>Cov</a:t>
            </a:r>
            <a:r>
              <a:rPr lang="en-US" dirty="0" smtClean="0"/>
              <a:t>(</a:t>
            </a:r>
            <a:r>
              <a:rPr lang="en-US" i="1" dirty="0" smtClean="0"/>
              <a:t>X</a:t>
            </a:r>
            <a:r>
              <a:rPr lang="en-US" i="1" baseline="-25000" dirty="0" smtClean="0"/>
              <a:t>i</a:t>
            </a:r>
            <a:r>
              <a:rPr lang="en-US" dirty="0" smtClean="0"/>
              <a:t>, </a:t>
            </a:r>
            <a:r>
              <a:rPr lang="en-US" i="1" dirty="0" err="1" smtClean="0"/>
              <a:t>X</a:t>
            </a:r>
            <a:r>
              <a:rPr lang="en-US" i="1" baseline="-25000" dirty="0" err="1" smtClean="0"/>
              <a:t>j</a:t>
            </a:r>
            <a:r>
              <a:rPr lang="en-US" i="1" baseline="-25000" dirty="0" smtClean="0"/>
              <a:t> </a:t>
            </a:r>
            <a:r>
              <a:rPr lang="en-US" dirty="0" smtClean="0"/>
              <a:t>) of the pair {</a:t>
            </a:r>
            <a:r>
              <a:rPr lang="en-US" i="1" dirty="0" smtClean="0"/>
              <a:t>X</a:t>
            </a:r>
            <a:r>
              <a:rPr lang="en-US" i="1" baseline="-25000" dirty="0" smtClean="0"/>
              <a:t>i</a:t>
            </a:r>
            <a:r>
              <a:rPr lang="en-US" dirty="0" smtClean="0"/>
              <a:t>, </a:t>
            </a:r>
            <a:r>
              <a:rPr lang="en-US" i="1" dirty="0" err="1" smtClean="0"/>
              <a:t>X</a:t>
            </a:r>
            <a:r>
              <a:rPr lang="en-US" i="1" baseline="-25000" dirty="0" err="1" smtClean="0"/>
              <a:t>j</a:t>
            </a:r>
            <a:r>
              <a:rPr lang="en-US" i="1" baseline="-25000" dirty="0" smtClean="0"/>
              <a:t> </a:t>
            </a:r>
            <a:r>
              <a:rPr lang="en-US" dirty="0" smtClean="0"/>
              <a:t>}is a measure of the linear coupling between these two variables.</a:t>
            </a:r>
          </a:p>
          <a:p>
            <a:endParaRPr lang="en-US" dirty="0"/>
          </a:p>
        </p:txBody>
      </p:sp>
      <p:sp>
        <p:nvSpPr>
          <p:cNvPr id="8194" name="AutoShape 2" descr=" \mathbf X = \begin{bmatrix}X_1 \\  \vdots \\ X_n \end{bmatrix}"/>
          <p:cNvSpPr>
            <a:spLocks noChangeAspect="1" noChangeArrowheads="1"/>
          </p:cNvSpPr>
          <p:nvPr/>
        </p:nvSpPr>
        <p:spPr bwMode="auto">
          <a:xfrm>
            <a:off x="612775"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Cont.</a:t>
            </a:r>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304800" y="2057400"/>
            <a:ext cx="8658225" cy="2284931"/>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2794870" y="4572000"/>
            <a:ext cx="330113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1. Introduction</a:t>
            </a:r>
          </a:p>
          <a:p>
            <a:r>
              <a:rPr lang="en-US" dirty="0" smtClean="0"/>
              <a:t>2. Probability and Random Variables</a:t>
            </a:r>
          </a:p>
          <a:p>
            <a:r>
              <a:rPr lang="en-US" dirty="0" smtClean="0"/>
              <a:t>3. The </a:t>
            </a:r>
            <a:r>
              <a:rPr lang="en-US" dirty="0" err="1" smtClean="0"/>
              <a:t>Kalman</a:t>
            </a:r>
            <a:r>
              <a:rPr lang="en-US" dirty="0" smtClean="0"/>
              <a:t> Filter</a:t>
            </a:r>
          </a:p>
          <a:p>
            <a:r>
              <a:rPr lang="en-US" dirty="0" smtClean="0"/>
              <a:t>4. Extended </a:t>
            </a:r>
            <a:r>
              <a:rPr lang="en-US" dirty="0" err="1" smtClean="0"/>
              <a:t>Kalman</a:t>
            </a:r>
            <a:r>
              <a:rPr lang="en-US" dirty="0" smtClean="0"/>
              <a:t> Filter (EKF)</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example</a:t>
            </a:r>
          </a:p>
          <a:p>
            <a:pPr>
              <a:buNone/>
            </a:pPr>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5638800" y="2971800"/>
            <a:ext cx="2057400" cy="1990164"/>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cstate="print"/>
          <a:srcRect/>
          <a:stretch>
            <a:fillRect/>
          </a:stretch>
        </p:blipFill>
        <p:spPr bwMode="auto">
          <a:xfrm>
            <a:off x="1066800" y="2514600"/>
            <a:ext cx="4325886"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Cont.</a:t>
            </a:r>
            <a:endParaRPr lang="en-US" dirty="0"/>
          </a:p>
        </p:txBody>
      </p:sp>
      <p:pic>
        <p:nvPicPr>
          <p:cNvPr id="54276" name="Picture 4"/>
          <p:cNvPicPr>
            <a:picLocks noChangeAspect="1" noChangeArrowheads="1"/>
          </p:cNvPicPr>
          <p:nvPr/>
        </p:nvPicPr>
        <p:blipFill>
          <a:blip r:embed="rId3" cstate="print"/>
          <a:srcRect/>
          <a:stretch>
            <a:fillRect/>
          </a:stretch>
        </p:blipFill>
        <p:spPr bwMode="auto">
          <a:xfrm>
            <a:off x="1676400" y="1828800"/>
            <a:ext cx="6324600" cy="4743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Random Process</a:t>
            </a:r>
          </a:p>
          <a:p>
            <a:pPr lvl="1"/>
            <a:r>
              <a:rPr lang="en-US" dirty="0" smtClean="0"/>
              <a:t>A random process is a mathematical model of an empirical  process whose model is governed by probability laws</a:t>
            </a:r>
          </a:p>
          <a:p>
            <a:pPr lvl="1"/>
            <a:r>
              <a:rPr lang="en-US" dirty="0" smtClean="0"/>
              <a:t>State space model, queue model, …</a:t>
            </a:r>
          </a:p>
          <a:p>
            <a:endParaRPr lang="en-US" dirty="0" smtClean="0"/>
          </a:p>
          <a:p>
            <a:endParaRPr lang="en-US" dirty="0" smtClean="0"/>
          </a:p>
          <a:p>
            <a:r>
              <a:rPr lang="en-US" dirty="0" smtClean="0"/>
              <a:t>Fixed t, Random variable</a:t>
            </a:r>
          </a:p>
          <a:p>
            <a:r>
              <a:rPr lang="en-US" dirty="0" smtClean="0"/>
              <a:t>Fixed sample, Sample function (realization) </a:t>
            </a:r>
          </a:p>
          <a:p>
            <a:endParaRPr lang="en-US" dirty="0" smtClean="0"/>
          </a:p>
          <a:p>
            <a:r>
              <a:rPr lang="en-US" dirty="0" smtClean="0"/>
              <a:t>Process and chain</a:t>
            </a:r>
          </a:p>
        </p:txBody>
      </p:sp>
      <p:pic>
        <p:nvPicPr>
          <p:cNvPr id="48131" name="Picture 3"/>
          <p:cNvPicPr>
            <a:picLocks noChangeAspect="1" noChangeArrowheads="1"/>
          </p:cNvPicPr>
          <p:nvPr/>
        </p:nvPicPr>
        <p:blipFill>
          <a:blip r:embed="rId3" cstate="print"/>
          <a:srcRect/>
          <a:stretch>
            <a:fillRect/>
          </a:stretch>
        </p:blipFill>
        <p:spPr bwMode="auto">
          <a:xfrm>
            <a:off x="2938462" y="3276600"/>
            <a:ext cx="3843338" cy="571500"/>
          </a:xfrm>
          <a:prstGeom prst="rect">
            <a:avLst/>
          </a:prstGeom>
          <a:noFill/>
          <a:ln w="9525">
            <a:noFill/>
            <a:miter lim="800000"/>
            <a:headEnd/>
            <a:tailEnd/>
          </a:ln>
          <a:effectLst/>
        </p:spPr>
      </p:pic>
      <p:grpSp>
        <p:nvGrpSpPr>
          <p:cNvPr id="9" name="Group 8"/>
          <p:cNvGrpSpPr/>
          <p:nvPr/>
        </p:nvGrpSpPr>
        <p:grpSpPr>
          <a:xfrm>
            <a:off x="4324350" y="4114800"/>
            <a:ext cx="4057650" cy="361950"/>
            <a:chOff x="1219200" y="3962400"/>
            <a:chExt cx="4057650" cy="361950"/>
          </a:xfrm>
        </p:grpSpPr>
        <p:pic>
          <p:nvPicPr>
            <p:cNvPr id="48132" name="Picture 4"/>
            <p:cNvPicPr>
              <a:picLocks noChangeAspect="1" noChangeArrowheads="1"/>
            </p:cNvPicPr>
            <p:nvPr/>
          </p:nvPicPr>
          <p:blipFill>
            <a:blip r:embed="rId4" cstate="print"/>
            <a:srcRect/>
            <a:stretch>
              <a:fillRect/>
            </a:stretch>
          </p:blipFill>
          <p:spPr bwMode="auto">
            <a:xfrm>
              <a:off x="1219200" y="3962400"/>
              <a:ext cx="2876550" cy="36195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5" cstate="print"/>
            <a:srcRect/>
            <a:stretch>
              <a:fillRect/>
            </a:stretch>
          </p:blipFill>
          <p:spPr bwMode="auto">
            <a:xfrm>
              <a:off x="4648200" y="3962400"/>
              <a:ext cx="628650" cy="342900"/>
            </a:xfrm>
            <a:prstGeom prst="rect">
              <a:avLst/>
            </a:prstGeom>
            <a:noFill/>
            <a:ln w="9525">
              <a:noFill/>
              <a:miter lim="800000"/>
              <a:headEnd/>
              <a:tailEnd/>
            </a:ln>
            <a:effectLst/>
          </p:spPr>
        </p:pic>
      </p:grpSp>
      <p:pic>
        <p:nvPicPr>
          <p:cNvPr id="48134" name="Picture 6"/>
          <p:cNvPicPr>
            <a:picLocks noChangeAspect="1" noChangeArrowheads="1"/>
          </p:cNvPicPr>
          <p:nvPr/>
        </p:nvPicPr>
        <p:blipFill>
          <a:blip r:embed="rId6" cstate="print"/>
          <a:srcRect/>
          <a:stretch>
            <a:fillRect/>
          </a:stretch>
        </p:blipFill>
        <p:spPr bwMode="auto">
          <a:xfrm>
            <a:off x="4419600" y="5029200"/>
            <a:ext cx="2667000" cy="390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dirty="0" smtClean="0"/>
              <a:t>Markov process</a:t>
            </a:r>
          </a:p>
          <a:p>
            <a:endParaRPr lang="en-US" dirty="0" smtClean="0"/>
          </a:p>
          <a:p>
            <a:endParaRPr lang="en-US" dirty="0" smtClean="0"/>
          </a:p>
          <a:p>
            <a:r>
              <a:rPr lang="en-US" dirty="0" smtClean="0"/>
              <a:t>State space model is a Markov process</a:t>
            </a:r>
          </a:p>
          <a:p>
            <a:r>
              <a:rPr lang="en-US" dirty="0" smtClean="0"/>
              <a:t>Autocorrelation:</a:t>
            </a:r>
          </a:p>
          <a:p>
            <a:pPr lvl="2"/>
            <a:r>
              <a:rPr lang="en-US" dirty="0" smtClean="0"/>
              <a:t>a measure of dependence among RVs of X(t)</a:t>
            </a:r>
          </a:p>
          <a:p>
            <a:endParaRPr lang="en-US" dirty="0" smtClean="0"/>
          </a:p>
          <a:p>
            <a:endParaRPr lang="en-US" dirty="0" smtClean="0"/>
          </a:p>
          <a:p>
            <a:r>
              <a:rPr lang="en-US" sz="2400" dirty="0" smtClean="0"/>
              <a:t>If the process is stationary (the density is invariant with time),  R will depend on time difference</a:t>
            </a:r>
          </a:p>
        </p:txBody>
      </p:sp>
      <p:pic>
        <p:nvPicPr>
          <p:cNvPr id="3075" name="Picture 3"/>
          <p:cNvPicPr>
            <a:picLocks noChangeAspect="1" noChangeArrowheads="1"/>
          </p:cNvPicPr>
          <p:nvPr/>
        </p:nvPicPr>
        <p:blipFill>
          <a:blip r:embed="rId3" cstate="print"/>
          <a:srcRect/>
          <a:stretch>
            <a:fillRect/>
          </a:stretch>
        </p:blipFill>
        <p:spPr bwMode="auto">
          <a:xfrm>
            <a:off x="1828800" y="2057400"/>
            <a:ext cx="5638800" cy="533400"/>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cstate="print"/>
          <a:srcRect/>
          <a:stretch>
            <a:fillRect/>
          </a:stretch>
        </p:blipFill>
        <p:spPr bwMode="auto">
          <a:xfrm>
            <a:off x="2743200" y="4343400"/>
            <a:ext cx="3733800" cy="53340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5" cstate="print"/>
          <a:srcRect/>
          <a:stretch>
            <a:fillRect/>
          </a:stretch>
        </p:blipFill>
        <p:spPr bwMode="auto">
          <a:xfrm>
            <a:off x="2825931" y="5867400"/>
            <a:ext cx="3727269"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sz="2400" dirty="0" smtClean="0"/>
              <a:t>Cont.</a:t>
            </a:r>
          </a:p>
        </p:txBody>
      </p:sp>
      <p:pic>
        <p:nvPicPr>
          <p:cNvPr id="50178" name="Picture 2"/>
          <p:cNvPicPr>
            <a:picLocks noChangeAspect="1" noChangeArrowheads="1"/>
          </p:cNvPicPr>
          <p:nvPr/>
        </p:nvPicPr>
        <p:blipFill>
          <a:blip r:embed="rId3" cstate="print"/>
          <a:srcRect/>
          <a:stretch>
            <a:fillRect/>
          </a:stretch>
        </p:blipFill>
        <p:spPr bwMode="auto">
          <a:xfrm>
            <a:off x="1208714" y="2014538"/>
            <a:ext cx="6792286" cy="3243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sz="2400" b="1" dirty="0" smtClean="0"/>
              <a:t>White noise:</a:t>
            </a:r>
            <a:r>
              <a:rPr lang="en-US" sz="2400" dirty="0" smtClean="0"/>
              <a:t> having power at all frequencies in the spectrum, and being completely uncorrelated with itself at any time except the present (</a:t>
            </a:r>
            <a:r>
              <a:rPr lang="en-US" sz="2400" dirty="0" err="1" smtClean="0"/>
              <a:t>dirac</a:t>
            </a:r>
            <a:r>
              <a:rPr lang="en-US" sz="2400" dirty="0" smtClean="0"/>
              <a:t> delta </a:t>
            </a:r>
            <a:r>
              <a:rPr lang="en-US" sz="2400" dirty="0" err="1" smtClean="0"/>
              <a:t>autocorolation</a:t>
            </a:r>
            <a:r>
              <a:rPr lang="en-US" sz="2400" dirty="0" smtClean="0"/>
              <a:t>)</a:t>
            </a:r>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t>At any sample of the signal at one time it is completely independent(uncorrelated) from a sample at any other time.</a:t>
            </a:r>
          </a:p>
        </p:txBody>
      </p:sp>
      <p:pic>
        <p:nvPicPr>
          <p:cNvPr id="51202" name="Picture 2"/>
          <p:cNvPicPr>
            <a:picLocks noChangeAspect="1" noChangeArrowheads="1"/>
          </p:cNvPicPr>
          <p:nvPr/>
        </p:nvPicPr>
        <p:blipFill>
          <a:blip r:embed="rId3" cstate="print"/>
          <a:srcRect/>
          <a:stretch>
            <a:fillRect/>
          </a:stretch>
        </p:blipFill>
        <p:spPr bwMode="auto">
          <a:xfrm>
            <a:off x="2895600" y="4114800"/>
            <a:ext cx="3551001" cy="1223962"/>
          </a:xfrm>
          <a:prstGeom prst="rect">
            <a:avLst/>
          </a:prstGeom>
          <a:noFill/>
          <a:ln w="9525">
            <a:noFill/>
            <a:miter lim="800000"/>
            <a:headEnd/>
            <a:tailEnd/>
          </a:ln>
          <a:effectLst/>
        </p:spPr>
      </p:pic>
      <p:pic>
        <p:nvPicPr>
          <p:cNvPr id="51203" name="Picture 3"/>
          <p:cNvPicPr>
            <a:picLocks noChangeAspect="1" noChangeArrowheads="1"/>
          </p:cNvPicPr>
          <p:nvPr/>
        </p:nvPicPr>
        <p:blipFill>
          <a:blip r:embed="rId4" cstate="print"/>
          <a:srcRect/>
          <a:stretch>
            <a:fillRect/>
          </a:stretch>
        </p:blipFill>
        <p:spPr bwMode="auto">
          <a:xfrm>
            <a:off x="2072640" y="2514600"/>
            <a:ext cx="554736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Estimation</a:t>
            </a:r>
            <a:endParaRPr lang="en-US" dirty="0"/>
          </a:p>
        </p:txBody>
      </p:sp>
      <p:sp>
        <p:nvSpPr>
          <p:cNvPr id="3" name="Content Placeholder 2"/>
          <p:cNvSpPr>
            <a:spLocks noGrp="1"/>
          </p:cNvSpPr>
          <p:nvPr>
            <p:ph sz="quarter" idx="1"/>
          </p:nvPr>
        </p:nvSpPr>
        <p:spPr/>
        <p:txBody>
          <a:bodyPr/>
          <a:lstStyle/>
          <a:p>
            <a:r>
              <a:rPr lang="en-US" dirty="0" smtClean="0"/>
              <a:t>Why white noise?</a:t>
            </a:r>
          </a:p>
          <a:p>
            <a:pPr lvl="2"/>
            <a:r>
              <a:rPr lang="en-US" dirty="0" smtClean="0"/>
              <a:t>No time correlation </a:t>
            </a:r>
            <a:r>
              <a:rPr lang="en-US" dirty="0" smtClean="0">
                <a:sym typeface="Wingdings" pitchFamily="2" charset="2"/>
              </a:rPr>
              <a:t> easy </a:t>
            </a:r>
            <a:r>
              <a:rPr lang="en-US" dirty="0" err="1" smtClean="0">
                <a:sym typeface="Wingdings" pitchFamily="2" charset="2"/>
              </a:rPr>
              <a:t>computaion</a:t>
            </a:r>
            <a:endParaRPr lang="en-US" dirty="0" smtClean="0"/>
          </a:p>
          <a:p>
            <a:pPr lvl="2"/>
            <a:r>
              <a:rPr lang="en-US" dirty="0" smtClean="0"/>
              <a:t>Does it exist?</a:t>
            </a:r>
            <a:endParaRPr lang="en-US" dirty="0"/>
          </a:p>
        </p:txBody>
      </p:sp>
      <p:pic>
        <p:nvPicPr>
          <p:cNvPr id="54274" name="Picture 2"/>
          <p:cNvPicPr>
            <a:picLocks noChangeAspect="1" noChangeArrowheads="1"/>
          </p:cNvPicPr>
          <p:nvPr/>
        </p:nvPicPr>
        <p:blipFill>
          <a:blip r:embed="rId3" cstate="print"/>
          <a:srcRect/>
          <a:stretch>
            <a:fillRect/>
          </a:stretch>
        </p:blipFill>
        <p:spPr bwMode="auto">
          <a:xfrm>
            <a:off x="1295400" y="2895600"/>
            <a:ext cx="6821209" cy="2238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Estimation</a:t>
            </a:r>
            <a:endParaRPr lang="en-US" dirty="0"/>
          </a:p>
        </p:txBody>
      </p:sp>
      <p:sp>
        <p:nvSpPr>
          <p:cNvPr id="3" name="Content Placeholder 2"/>
          <p:cNvSpPr>
            <a:spLocks noGrp="1"/>
          </p:cNvSpPr>
          <p:nvPr>
            <p:ph sz="quarter" idx="1"/>
          </p:nvPr>
        </p:nvSpPr>
        <p:spPr/>
        <p:txBody>
          <a:bodyPr/>
          <a:lstStyle/>
          <a:p>
            <a:r>
              <a:rPr lang="en-US" dirty="0" smtClean="0"/>
              <a:t>Observer design</a:t>
            </a:r>
          </a:p>
          <a:p>
            <a:pPr lvl="2"/>
            <a:r>
              <a:rPr lang="en-US" dirty="0" err="1" smtClean="0"/>
              <a:t>Blackbox</a:t>
            </a:r>
            <a:r>
              <a:rPr lang="en-US" dirty="0" smtClean="0"/>
              <a:t> problem</a:t>
            </a:r>
          </a:p>
          <a:p>
            <a:pPr lvl="2"/>
            <a:endParaRPr lang="en-US" dirty="0" smtClean="0"/>
          </a:p>
          <a:p>
            <a:pPr lvl="2"/>
            <a:endParaRPr lang="en-US" dirty="0" smtClean="0"/>
          </a:p>
          <a:p>
            <a:pPr lvl="2"/>
            <a:endParaRPr lang="en-US" dirty="0" smtClean="0"/>
          </a:p>
          <a:p>
            <a:pPr lvl="2"/>
            <a:endParaRPr lang="en-US" dirty="0" smtClean="0"/>
          </a:p>
          <a:p>
            <a:pPr lvl="2"/>
            <a:r>
              <a:rPr lang="en-US" dirty="0" smtClean="0"/>
              <a:t>Observability</a:t>
            </a:r>
          </a:p>
          <a:p>
            <a:pPr lvl="2"/>
            <a:r>
              <a:rPr lang="en-US" dirty="0" err="1" smtClean="0"/>
              <a:t>Luenburger</a:t>
            </a:r>
            <a:r>
              <a:rPr lang="en-US" dirty="0" smtClean="0"/>
              <a:t> observer</a:t>
            </a:r>
          </a:p>
          <a:p>
            <a:endParaRPr lang="en-US" dirty="0"/>
          </a:p>
        </p:txBody>
      </p:sp>
      <p:pic>
        <p:nvPicPr>
          <p:cNvPr id="52226" name="Picture 2"/>
          <p:cNvPicPr>
            <a:picLocks noChangeAspect="1" noChangeArrowheads="1"/>
          </p:cNvPicPr>
          <p:nvPr/>
        </p:nvPicPr>
        <p:blipFill>
          <a:blip r:embed="rId3" cstate="print"/>
          <a:srcRect/>
          <a:stretch>
            <a:fillRect/>
          </a:stretch>
        </p:blipFill>
        <p:spPr bwMode="auto">
          <a:xfrm>
            <a:off x="2667000" y="2362200"/>
            <a:ext cx="4503174" cy="6096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cstate="print"/>
          <a:srcRect/>
          <a:stretch>
            <a:fillRect/>
          </a:stretch>
        </p:blipFill>
        <p:spPr bwMode="auto">
          <a:xfrm>
            <a:off x="2814918" y="2971800"/>
            <a:ext cx="2366682"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Estimation</a:t>
            </a:r>
            <a:endParaRPr lang="en-US" dirty="0"/>
          </a:p>
        </p:txBody>
      </p:sp>
      <p:sp>
        <p:nvSpPr>
          <p:cNvPr id="3" name="Content Placeholder 2"/>
          <p:cNvSpPr>
            <a:spLocks noGrp="1"/>
          </p:cNvSpPr>
          <p:nvPr>
            <p:ph sz="quarter" idx="1"/>
          </p:nvPr>
        </p:nvSpPr>
        <p:spPr>
          <a:xfrm>
            <a:off x="914400" y="1524000"/>
            <a:ext cx="7772400" cy="4572000"/>
          </a:xfrm>
        </p:spPr>
        <p:txBody>
          <a:bodyPr/>
          <a:lstStyle/>
          <a:p>
            <a:r>
              <a:rPr lang="en-US" dirty="0" smtClean="0"/>
              <a:t>Belief </a:t>
            </a:r>
            <a:endParaRPr lang="en-US" dirty="0"/>
          </a:p>
        </p:txBody>
      </p:sp>
      <p:grpSp>
        <p:nvGrpSpPr>
          <p:cNvPr id="4" name="Group 3"/>
          <p:cNvGrpSpPr>
            <a:grpSpLocks/>
          </p:cNvGrpSpPr>
          <p:nvPr/>
        </p:nvGrpSpPr>
        <p:grpSpPr bwMode="auto">
          <a:xfrm>
            <a:off x="914400" y="2149475"/>
            <a:ext cx="7315200" cy="974725"/>
            <a:chOff x="576" y="1296"/>
            <a:chExt cx="4608" cy="614"/>
          </a:xfrm>
        </p:grpSpPr>
        <p:pic>
          <p:nvPicPr>
            <p:cNvPr id="5" name="Picture 4" descr="E:\Rybski\markov_localization1.jpg"/>
            <p:cNvPicPr>
              <a:picLocks noChangeAspect="1" noChangeArrowheads="1"/>
            </p:cNvPicPr>
            <p:nvPr/>
          </p:nvPicPr>
          <p:blipFill>
            <a:blip r:embed="rId3" cstate="print"/>
            <a:srcRect/>
            <a:stretch>
              <a:fillRect/>
            </a:stretch>
          </p:blipFill>
          <p:spPr bwMode="auto">
            <a:xfrm>
              <a:off x="2448" y="1296"/>
              <a:ext cx="2736" cy="532"/>
            </a:xfrm>
            <a:prstGeom prst="rect">
              <a:avLst/>
            </a:prstGeom>
            <a:noFill/>
            <a:ln w="9525">
              <a:noFill/>
              <a:miter lim="800000"/>
              <a:headEnd/>
              <a:tailEnd/>
            </a:ln>
          </p:spPr>
        </p:pic>
        <p:sp>
          <p:nvSpPr>
            <p:cNvPr id="6" name="Text Box 5"/>
            <p:cNvSpPr txBox="1">
              <a:spLocks noChangeArrowheads="1"/>
            </p:cNvSpPr>
            <p:nvPr/>
          </p:nvSpPr>
          <p:spPr bwMode="auto">
            <a:xfrm>
              <a:off x="576" y="1392"/>
              <a:ext cx="1494" cy="518"/>
            </a:xfrm>
            <a:prstGeom prst="rect">
              <a:avLst/>
            </a:prstGeom>
            <a:noFill/>
            <a:ln w="9525">
              <a:noFill/>
              <a:miter lim="800000"/>
              <a:headEnd/>
              <a:tailEnd/>
            </a:ln>
          </p:spPr>
          <p:txBody>
            <a:bodyPr wrap="none">
              <a:spAutoFit/>
            </a:bodyPr>
            <a:lstStyle/>
            <a:p>
              <a:r>
                <a:rPr lang="en-US" sz="2400" dirty="0"/>
                <a:t>Initial state</a:t>
              </a:r>
            </a:p>
            <a:p>
              <a:r>
                <a:rPr lang="en-US" sz="2400" dirty="0"/>
                <a:t>detects nothing:</a:t>
              </a:r>
            </a:p>
          </p:txBody>
        </p:sp>
      </p:grpSp>
      <p:grpSp>
        <p:nvGrpSpPr>
          <p:cNvPr id="7" name="Group 6"/>
          <p:cNvGrpSpPr>
            <a:grpSpLocks/>
          </p:cNvGrpSpPr>
          <p:nvPr/>
        </p:nvGrpSpPr>
        <p:grpSpPr bwMode="auto">
          <a:xfrm>
            <a:off x="914400" y="3292475"/>
            <a:ext cx="7315200" cy="974725"/>
            <a:chOff x="576" y="2016"/>
            <a:chExt cx="4608" cy="614"/>
          </a:xfrm>
        </p:grpSpPr>
        <p:pic>
          <p:nvPicPr>
            <p:cNvPr id="8" name="Picture 7" descr="E:\Rybski\markov_localization2.jpg"/>
            <p:cNvPicPr>
              <a:picLocks noChangeAspect="1" noChangeArrowheads="1"/>
            </p:cNvPicPr>
            <p:nvPr/>
          </p:nvPicPr>
          <p:blipFill>
            <a:blip r:embed="rId4" cstate="print"/>
            <a:srcRect/>
            <a:stretch>
              <a:fillRect/>
            </a:stretch>
          </p:blipFill>
          <p:spPr bwMode="auto">
            <a:xfrm>
              <a:off x="2448" y="2016"/>
              <a:ext cx="2736" cy="512"/>
            </a:xfrm>
            <a:prstGeom prst="rect">
              <a:avLst/>
            </a:prstGeom>
            <a:noFill/>
            <a:ln w="9525">
              <a:noFill/>
              <a:miter lim="800000"/>
              <a:headEnd/>
              <a:tailEnd/>
            </a:ln>
          </p:spPr>
        </p:pic>
        <p:sp>
          <p:nvSpPr>
            <p:cNvPr id="9" name="Text Box 8"/>
            <p:cNvSpPr txBox="1">
              <a:spLocks noChangeArrowheads="1"/>
            </p:cNvSpPr>
            <p:nvPr/>
          </p:nvSpPr>
          <p:spPr bwMode="auto">
            <a:xfrm>
              <a:off x="576" y="2112"/>
              <a:ext cx="1640" cy="518"/>
            </a:xfrm>
            <a:prstGeom prst="rect">
              <a:avLst/>
            </a:prstGeom>
            <a:noFill/>
            <a:ln w="9525">
              <a:noFill/>
              <a:miter lim="800000"/>
              <a:headEnd/>
              <a:tailEnd/>
            </a:ln>
          </p:spPr>
          <p:txBody>
            <a:bodyPr wrap="none">
              <a:spAutoFit/>
            </a:bodyPr>
            <a:lstStyle/>
            <a:p>
              <a:r>
                <a:rPr lang="en-US" sz="2400" dirty="0"/>
                <a:t>Moves and </a:t>
              </a:r>
            </a:p>
            <a:p>
              <a:r>
                <a:rPr lang="en-US" sz="2400" dirty="0"/>
                <a:t>detects landmark:</a:t>
              </a:r>
            </a:p>
          </p:txBody>
        </p:sp>
      </p:grpSp>
      <p:grpSp>
        <p:nvGrpSpPr>
          <p:cNvPr id="10" name="Group 9"/>
          <p:cNvGrpSpPr>
            <a:grpSpLocks/>
          </p:cNvGrpSpPr>
          <p:nvPr/>
        </p:nvGrpSpPr>
        <p:grpSpPr bwMode="auto">
          <a:xfrm>
            <a:off x="914400" y="4587875"/>
            <a:ext cx="7315200" cy="822325"/>
            <a:chOff x="576" y="2832"/>
            <a:chExt cx="4608" cy="518"/>
          </a:xfrm>
        </p:grpSpPr>
        <p:pic>
          <p:nvPicPr>
            <p:cNvPr id="11" name="Picture 10" descr="E:\Rybski\markov_localization3.jpg"/>
            <p:cNvPicPr>
              <a:picLocks noChangeAspect="1" noChangeArrowheads="1"/>
            </p:cNvPicPr>
            <p:nvPr/>
          </p:nvPicPr>
          <p:blipFill>
            <a:blip r:embed="rId5" cstate="print"/>
            <a:srcRect/>
            <a:stretch>
              <a:fillRect/>
            </a:stretch>
          </p:blipFill>
          <p:spPr bwMode="auto">
            <a:xfrm>
              <a:off x="2448" y="2832"/>
              <a:ext cx="2736" cy="500"/>
            </a:xfrm>
            <a:prstGeom prst="rect">
              <a:avLst/>
            </a:prstGeom>
            <a:noFill/>
            <a:ln w="9525">
              <a:noFill/>
              <a:miter lim="800000"/>
              <a:headEnd/>
              <a:tailEnd/>
            </a:ln>
          </p:spPr>
        </p:pic>
        <p:sp>
          <p:nvSpPr>
            <p:cNvPr id="12" name="Text Box 11"/>
            <p:cNvSpPr txBox="1">
              <a:spLocks noChangeArrowheads="1"/>
            </p:cNvSpPr>
            <p:nvPr/>
          </p:nvSpPr>
          <p:spPr bwMode="auto">
            <a:xfrm>
              <a:off x="576" y="2832"/>
              <a:ext cx="1494" cy="518"/>
            </a:xfrm>
            <a:prstGeom prst="rect">
              <a:avLst/>
            </a:prstGeom>
            <a:noFill/>
            <a:ln w="9525">
              <a:noFill/>
              <a:miter lim="800000"/>
              <a:headEnd/>
              <a:tailEnd/>
            </a:ln>
          </p:spPr>
          <p:txBody>
            <a:bodyPr wrap="none">
              <a:spAutoFit/>
            </a:bodyPr>
            <a:lstStyle/>
            <a:p>
              <a:r>
                <a:rPr lang="en-US" sz="2400"/>
                <a:t>Moves and </a:t>
              </a:r>
            </a:p>
            <a:p>
              <a:r>
                <a:rPr lang="en-US" sz="2400"/>
                <a:t>detects nothing:</a:t>
              </a:r>
            </a:p>
          </p:txBody>
        </p:sp>
      </p:grpSp>
      <p:grpSp>
        <p:nvGrpSpPr>
          <p:cNvPr id="13" name="Group 12"/>
          <p:cNvGrpSpPr>
            <a:grpSpLocks/>
          </p:cNvGrpSpPr>
          <p:nvPr/>
        </p:nvGrpSpPr>
        <p:grpSpPr bwMode="auto">
          <a:xfrm>
            <a:off x="914400" y="5807075"/>
            <a:ext cx="7315200" cy="822325"/>
            <a:chOff x="576" y="3600"/>
            <a:chExt cx="4608" cy="518"/>
          </a:xfrm>
        </p:grpSpPr>
        <p:pic>
          <p:nvPicPr>
            <p:cNvPr id="14" name="Picture 13" descr="E:\Rybski\markov_localization4.jpg"/>
            <p:cNvPicPr>
              <a:picLocks noChangeAspect="1" noChangeArrowheads="1"/>
            </p:cNvPicPr>
            <p:nvPr/>
          </p:nvPicPr>
          <p:blipFill>
            <a:blip r:embed="rId6" cstate="print"/>
            <a:srcRect/>
            <a:stretch>
              <a:fillRect/>
            </a:stretch>
          </p:blipFill>
          <p:spPr bwMode="auto">
            <a:xfrm>
              <a:off x="2448" y="3600"/>
              <a:ext cx="2736" cy="512"/>
            </a:xfrm>
            <a:prstGeom prst="rect">
              <a:avLst/>
            </a:prstGeom>
            <a:noFill/>
            <a:ln w="9525">
              <a:noFill/>
              <a:miter lim="800000"/>
              <a:headEnd/>
              <a:tailEnd/>
            </a:ln>
          </p:spPr>
        </p:pic>
        <p:sp>
          <p:nvSpPr>
            <p:cNvPr id="15" name="Text Box 14"/>
            <p:cNvSpPr txBox="1">
              <a:spLocks noChangeArrowheads="1"/>
            </p:cNvSpPr>
            <p:nvPr/>
          </p:nvSpPr>
          <p:spPr bwMode="auto">
            <a:xfrm>
              <a:off x="576" y="3600"/>
              <a:ext cx="1640" cy="518"/>
            </a:xfrm>
            <a:prstGeom prst="rect">
              <a:avLst/>
            </a:prstGeom>
            <a:noFill/>
            <a:ln w="9525">
              <a:noFill/>
              <a:miter lim="800000"/>
              <a:headEnd/>
              <a:tailEnd/>
            </a:ln>
          </p:spPr>
          <p:txBody>
            <a:bodyPr wrap="none">
              <a:spAutoFit/>
            </a:bodyPr>
            <a:lstStyle/>
            <a:p>
              <a:r>
                <a:rPr lang="en-US" sz="2400"/>
                <a:t>Moves and </a:t>
              </a:r>
            </a:p>
            <a:p>
              <a:r>
                <a:rPr lang="en-US" sz="2400"/>
                <a:t>detects landmark: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Estimation</a:t>
            </a:r>
            <a:endParaRPr lang="en-US" dirty="0"/>
          </a:p>
        </p:txBody>
      </p:sp>
      <p:sp>
        <p:nvSpPr>
          <p:cNvPr id="3" name="Content Placeholder 2"/>
          <p:cNvSpPr>
            <a:spLocks noGrp="1"/>
          </p:cNvSpPr>
          <p:nvPr>
            <p:ph sz="quarter" idx="1"/>
          </p:nvPr>
        </p:nvSpPr>
        <p:spPr/>
        <p:txBody>
          <a:bodyPr>
            <a:normAutofit/>
          </a:bodyPr>
          <a:lstStyle/>
          <a:p>
            <a:r>
              <a:rPr lang="en-US" dirty="0" smtClean="0"/>
              <a:t>Parametric Filters</a:t>
            </a:r>
          </a:p>
          <a:p>
            <a:pPr lvl="1"/>
            <a:r>
              <a:rPr lang="en-US" dirty="0" err="1" smtClean="0"/>
              <a:t>Kalman</a:t>
            </a:r>
            <a:r>
              <a:rPr lang="en-US" dirty="0" smtClean="0"/>
              <a:t> Filter</a:t>
            </a:r>
          </a:p>
          <a:p>
            <a:pPr lvl="1"/>
            <a:r>
              <a:rPr lang="en-US" dirty="0" smtClean="0"/>
              <a:t>Extended </a:t>
            </a:r>
            <a:r>
              <a:rPr lang="en-US" dirty="0" err="1" smtClean="0"/>
              <a:t>Kalman</a:t>
            </a:r>
            <a:r>
              <a:rPr lang="en-US" dirty="0" smtClean="0"/>
              <a:t> Filter</a:t>
            </a:r>
          </a:p>
          <a:p>
            <a:pPr lvl="1"/>
            <a:r>
              <a:rPr lang="en-US" dirty="0" smtClean="0"/>
              <a:t>Unscented </a:t>
            </a:r>
            <a:r>
              <a:rPr lang="en-US" dirty="0" err="1" smtClean="0"/>
              <a:t>Kalman</a:t>
            </a:r>
            <a:r>
              <a:rPr lang="en-US" dirty="0" smtClean="0"/>
              <a:t> Filter</a:t>
            </a:r>
          </a:p>
          <a:p>
            <a:pPr lvl="1"/>
            <a:r>
              <a:rPr lang="en-US" dirty="0" smtClean="0"/>
              <a:t>Information Filter</a:t>
            </a:r>
          </a:p>
          <a:p>
            <a:pPr lvl="1"/>
            <a:endParaRPr lang="en-US" dirty="0" smtClean="0"/>
          </a:p>
          <a:p>
            <a:pPr lvl="1">
              <a:buNone/>
            </a:pPr>
            <a:endParaRPr lang="en-US" dirty="0" smtClean="0"/>
          </a:p>
          <a:p>
            <a:r>
              <a:rPr lang="en-US" dirty="0" smtClean="0"/>
              <a:t>Non Parametric Filters</a:t>
            </a:r>
          </a:p>
          <a:p>
            <a:pPr lvl="1"/>
            <a:r>
              <a:rPr lang="en-US" dirty="0" smtClean="0"/>
              <a:t>Histogram Filter</a:t>
            </a:r>
          </a:p>
          <a:p>
            <a:pPr lvl="1"/>
            <a:r>
              <a:rPr lang="en-US" dirty="0" smtClean="0"/>
              <a:t>Particle Filter</a:t>
            </a:r>
          </a:p>
          <a:p>
            <a:endParaRPr lang="en-US" dirty="0"/>
          </a:p>
        </p:txBody>
      </p:sp>
      <p:grpSp>
        <p:nvGrpSpPr>
          <p:cNvPr id="43" name="Group 42"/>
          <p:cNvGrpSpPr/>
          <p:nvPr/>
        </p:nvGrpSpPr>
        <p:grpSpPr>
          <a:xfrm>
            <a:off x="5105400" y="3775075"/>
            <a:ext cx="3733800" cy="3006725"/>
            <a:chOff x="5105400" y="3775075"/>
            <a:chExt cx="3733800" cy="3006725"/>
          </a:xfrm>
        </p:grpSpPr>
        <p:sp>
          <p:nvSpPr>
            <p:cNvPr id="16" name="Line 7"/>
            <p:cNvSpPr>
              <a:spLocks noChangeShapeType="1"/>
            </p:cNvSpPr>
            <p:nvPr/>
          </p:nvSpPr>
          <p:spPr bwMode="auto">
            <a:xfrm flipV="1">
              <a:off x="5105400" y="3775075"/>
              <a:ext cx="0" cy="2362200"/>
            </a:xfrm>
            <a:prstGeom prst="line">
              <a:avLst/>
            </a:prstGeom>
            <a:noFill/>
            <a:ln w="9525">
              <a:solidFill>
                <a:schemeClr val="tx1"/>
              </a:solidFill>
              <a:miter lim="800000"/>
              <a:headEnd/>
              <a:tailEnd type="triangle" w="med" len="med"/>
            </a:ln>
          </p:spPr>
          <p:txBody>
            <a:bodyPr wrap="none"/>
            <a:lstStyle/>
            <a:p>
              <a:endParaRPr lang="en-US"/>
            </a:p>
          </p:txBody>
        </p:sp>
        <p:sp>
          <p:nvSpPr>
            <p:cNvPr id="17" name="Line 8"/>
            <p:cNvSpPr>
              <a:spLocks noChangeShapeType="1"/>
            </p:cNvSpPr>
            <p:nvPr/>
          </p:nvSpPr>
          <p:spPr bwMode="auto">
            <a:xfrm>
              <a:off x="5105400" y="6137275"/>
              <a:ext cx="3733800" cy="0"/>
            </a:xfrm>
            <a:prstGeom prst="line">
              <a:avLst/>
            </a:prstGeom>
            <a:noFill/>
            <a:ln w="9525">
              <a:solidFill>
                <a:schemeClr val="tx1"/>
              </a:solidFill>
              <a:miter lim="800000"/>
              <a:headEnd/>
              <a:tailEnd type="triangle" w="med" len="med"/>
            </a:ln>
          </p:spPr>
          <p:txBody>
            <a:bodyPr wrap="none"/>
            <a:lstStyle/>
            <a:p>
              <a:endParaRPr lang="en-US"/>
            </a:p>
          </p:txBody>
        </p:sp>
        <p:sp>
          <p:nvSpPr>
            <p:cNvPr id="18" name="Rectangle 9"/>
            <p:cNvSpPr>
              <a:spLocks noChangeArrowheads="1"/>
            </p:cNvSpPr>
            <p:nvPr/>
          </p:nvSpPr>
          <p:spPr bwMode="auto">
            <a:xfrm>
              <a:off x="5257800" y="59086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9" name="Rectangle 10"/>
            <p:cNvSpPr>
              <a:spLocks noChangeArrowheads="1"/>
            </p:cNvSpPr>
            <p:nvPr/>
          </p:nvSpPr>
          <p:spPr bwMode="auto">
            <a:xfrm>
              <a:off x="5638800" y="56800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0" name="Rectangle 11"/>
            <p:cNvSpPr>
              <a:spLocks noChangeArrowheads="1"/>
            </p:cNvSpPr>
            <p:nvPr/>
          </p:nvSpPr>
          <p:spPr bwMode="auto">
            <a:xfrm>
              <a:off x="6019800" y="55276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1" name="Rectangle 12"/>
            <p:cNvSpPr>
              <a:spLocks noChangeArrowheads="1"/>
            </p:cNvSpPr>
            <p:nvPr/>
          </p:nvSpPr>
          <p:spPr bwMode="auto">
            <a:xfrm>
              <a:off x="6248400" y="50704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2" name="Rectangle 13"/>
            <p:cNvSpPr>
              <a:spLocks noChangeArrowheads="1"/>
            </p:cNvSpPr>
            <p:nvPr/>
          </p:nvSpPr>
          <p:spPr bwMode="auto">
            <a:xfrm>
              <a:off x="6629400" y="51466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 name="Rectangle 14"/>
            <p:cNvSpPr>
              <a:spLocks noChangeArrowheads="1"/>
            </p:cNvSpPr>
            <p:nvPr/>
          </p:nvSpPr>
          <p:spPr bwMode="auto">
            <a:xfrm>
              <a:off x="7086600" y="46894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4" name="Rectangle 15"/>
            <p:cNvSpPr>
              <a:spLocks noChangeArrowheads="1"/>
            </p:cNvSpPr>
            <p:nvPr/>
          </p:nvSpPr>
          <p:spPr bwMode="auto">
            <a:xfrm>
              <a:off x="7467600" y="44608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5" name="Rectangle 16"/>
            <p:cNvSpPr>
              <a:spLocks noChangeArrowheads="1"/>
            </p:cNvSpPr>
            <p:nvPr/>
          </p:nvSpPr>
          <p:spPr bwMode="auto">
            <a:xfrm>
              <a:off x="7848600" y="43084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6" name="Rectangle 17"/>
            <p:cNvSpPr>
              <a:spLocks noChangeArrowheads="1"/>
            </p:cNvSpPr>
            <p:nvPr/>
          </p:nvSpPr>
          <p:spPr bwMode="auto">
            <a:xfrm>
              <a:off x="8305800" y="4003675"/>
              <a:ext cx="76200" cy="76200"/>
            </a:xfrm>
            <a:prstGeom prst="rect">
              <a:avLst/>
            </a:prstGeom>
            <a:solidFill>
              <a:schemeClr val="hlink"/>
            </a:solidFill>
            <a:ln w="9525">
              <a:solidFill>
                <a:schemeClr val="tx1"/>
              </a:solidFill>
              <a:miter lim="800000"/>
              <a:headEnd/>
              <a:tailEnd/>
            </a:ln>
          </p:spPr>
          <p:txBody>
            <a:bodyPr wrap="none" anchor="ctr"/>
            <a:lstStyle/>
            <a:p>
              <a:endParaRPr lang="en-US"/>
            </a:p>
          </p:txBody>
        </p:sp>
        <p:graphicFrame>
          <p:nvGraphicFramePr>
            <p:cNvPr id="27" name="Object 31"/>
            <p:cNvGraphicFramePr>
              <a:graphicFrameLocks noChangeAspect="1"/>
            </p:cNvGraphicFramePr>
            <p:nvPr/>
          </p:nvGraphicFramePr>
          <p:xfrm>
            <a:off x="5105400" y="6365875"/>
            <a:ext cx="3733800" cy="415925"/>
          </p:xfrm>
          <a:graphic>
            <a:graphicData uri="http://schemas.openxmlformats.org/presentationml/2006/ole">
              <p:oleObj spid="_x0000_s50178" name="Equation" r:id="rId4" imgW="2044440" imgH="228600" progId="Equation.3">
                <p:embed/>
              </p:oleObj>
            </a:graphicData>
          </a:graphic>
        </p:graphicFrame>
      </p:grpSp>
      <p:grpSp>
        <p:nvGrpSpPr>
          <p:cNvPr id="28" name="Group 34"/>
          <p:cNvGrpSpPr>
            <a:grpSpLocks/>
          </p:cNvGrpSpPr>
          <p:nvPr/>
        </p:nvGrpSpPr>
        <p:grpSpPr bwMode="auto">
          <a:xfrm>
            <a:off x="5105400" y="1295399"/>
            <a:ext cx="3733800" cy="2362200"/>
            <a:chOff x="3216" y="2304"/>
            <a:chExt cx="2352" cy="1488"/>
          </a:xfrm>
        </p:grpSpPr>
        <p:grpSp>
          <p:nvGrpSpPr>
            <p:cNvPr id="29" name="Group 33"/>
            <p:cNvGrpSpPr>
              <a:grpSpLocks/>
            </p:cNvGrpSpPr>
            <p:nvPr/>
          </p:nvGrpSpPr>
          <p:grpSpPr bwMode="auto">
            <a:xfrm>
              <a:off x="3216" y="2304"/>
              <a:ext cx="2352" cy="1488"/>
              <a:chOff x="3216" y="2304"/>
              <a:chExt cx="2352" cy="1488"/>
            </a:xfrm>
          </p:grpSpPr>
          <p:sp>
            <p:nvSpPr>
              <p:cNvPr id="31" name="Line 19"/>
              <p:cNvSpPr>
                <a:spLocks noChangeShapeType="1"/>
              </p:cNvSpPr>
              <p:nvPr/>
            </p:nvSpPr>
            <p:spPr bwMode="auto">
              <a:xfrm flipV="1">
                <a:off x="3216" y="2304"/>
                <a:ext cx="0" cy="1488"/>
              </a:xfrm>
              <a:prstGeom prst="line">
                <a:avLst/>
              </a:prstGeom>
              <a:noFill/>
              <a:ln w="9525">
                <a:solidFill>
                  <a:schemeClr val="tx1"/>
                </a:solidFill>
                <a:miter lim="800000"/>
                <a:headEnd/>
                <a:tailEnd type="triangle" w="med" len="med"/>
              </a:ln>
            </p:spPr>
            <p:txBody>
              <a:bodyPr wrap="none"/>
              <a:lstStyle/>
              <a:p>
                <a:endParaRPr lang="en-US"/>
              </a:p>
            </p:txBody>
          </p:sp>
          <p:sp>
            <p:nvSpPr>
              <p:cNvPr id="32" name="Line 20"/>
              <p:cNvSpPr>
                <a:spLocks noChangeShapeType="1"/>
              </p:cNvSpPr>
              <p:nvPr/>
            </p:nvSpPr>
            <p:spPr bwMode="auto">
              <a:xfrm>
                <a:off x="3216" y="3792"/>
                <a:ext cx="2352" cy="0"/>
              </a:xfrm>
              <a:prstGeom prst="line">
                <a:avLst/>
              </a:prstGeom>
              <a:noFill/>
              <a:ln w="9525">
                <a:solidFill>
                  <a:schemeClr val="tx1"/>
                </a:solidFill>
                <a:miter lim="800000"/>
                <a:headEnd/>
                <a:tailEnd type="triangle" w="med" len="med"/>
              </a:ln>
            </p:spPr>
            <p:txBody>
              <a:bodyPr wrap="none"/>
              <a:lstStyle/>
              <a:p>
                <a:endParaRPr lang="en-US"/>
              </a:p>
            </p:txBody>
          </p:sp>
          <p:sp>
            <p:nvSpPr>
              <p:cNvPr id="33" name="Rectangle 21"/>
              <p:cNvSpPr>
                <a:spLocks noChangeArrowheads="1"/>
              </p:cNvSpPr>
              <p:nvPr/>
            </p:nvSpPr>
            <p:spPr bwMode="auto">
              <a:xfrm>
                <a:off x="3312" y="3648"/>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4" name="Rectangle 22"/>
              <p:cNvSpPr>
                <a:spLocks noChangeArrowheads="1"/>
              </p:cNvSpPr>
              <p:nvPr/>
            </p:nvSpPr>
            <p:spPr bwMode="auto">
              <a:xfrm>
                <a:off x="3552" y="3504"/>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5" name="Rectangle 23"/>
              <p:cNvSpPr>
                <a:spLocks noChangeArrowheads="1"/>
              </p:cNvSpPr>
              <p:nvPr/>
            </p:nvSpPr>
            <p:spPr bwMode="auto">
              <a:xfrm>
                <a:off x="3792" y="3408"/>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 name="Rectangle 24"/>
              <p:cNvSpPr>
                <a:spLocks noChangeArrowheads="1"/>
              </p:cNvSpPr>
              <p:nvPr/>
            </p:nvSpPr>
            <p:spPr bwMode="auto">
              <a:xfrm>
                <a:off x="3936" y="3120"/>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7" name="Rectangle 25"/>
              <p:cNvSpPr>
                <a:spLocks noChangeArrowheads="1"/>
              </p:cNvSpPr>
              <p:nvPr/>
            </p:nvSpPr>
            <p:spPr bwMode="auto">
              <a:xfrm>
                <a:off x="4176" y="3168"/>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 name="Rectangle 26"/>
              <p:cNvSpPr>
                <a:spLocks noChangeArrowheads="1"/>
              </p:cNvSpPr>
              <p:nvPr/>
            </p:nvSpPr>
            <p:spPr bwMode="auto">
              <a:xfrm>
                <a:off x="4464" y="2880"/>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9" name="Rectangle 27"/>
              <p:cNvSpPr>
                <a:spLocks noChangeArrowheads="1"/>
              </p:cNvSpPr>
              <p:nvPr/>
            </p:nvSpPr>
            <p:spPr bwMode="auto">
              <a:xfrm>
                <a:off x="4704" y="2736"/>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0" name="Rectangle 28"/>
              <p:cNvSpPr>
                <a:spLocks noChangeArrowheads="1"/>
              </p:cNvSpPr>
              <p:nvPr/>
            </p:nvSpPr>
            <p:spPr bwMode="auto">
              <a:xfrm>
                <a:off x="4944" y="2640"/>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1" name="Rectangle 29"/>
              <p:cNvSpPr>
                <a:spLocks noChangeArrowheads="1"/>
              </p:cNvSpPr>
              <p:nvPr/>
            </p:nvSpPr>
            <p:spPr bwMode="auto">
              <a:xfrm>
                <a:off x="5232" y="2448"/>
                <a:ext cx="48" cy="4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2" name="Line 30"/>
              <p:cNvSpPr>
                <a:spLocks noChangeShapeType="1"/>
              </p:cNvSpPr>
              <p:nvPr/>
            </p:nvSpPr>
            <p:spPr bwMode="auto">
              <a:xfrm flipV="1">
                <a:off x="3216" y="2352"/>
                <a:ext cx="2160" cy="1392"/>
              </a:xfrm>
              <a:prstGeom prst="line">
                <a:avLst/>
              </a:prstGeom>
              <a:noFill/>
              <a:ln w="9525">
                <a:solidFill>
                  <a:schemeClr val="tx1"/>
                </a:solidFill>
                <a:miter lim="800000"/>
                <a:headEnd/>
                <a:tailEnd/>
              </a:ln>
            </p:spPr>
            <p:txBody>
              <a:bodyPr wrap="none"/>
              <a:lstStyle/>
              <a:p>
                <a:endParaRPr lang="en-US"/>
              </a:p>
            </p:txBody>
          </p:sp>
        </p:grpSp>
        <p:graphicFrame>
          <p:nvGraphicFramePr>
            <p:cNvPr id="30" name="Object 32"/>
            <p:cNvGraphicFramePr>
              <a:graphicFrameLocks noChangeAspect="1"/>
            </p:cNvGraphicFramePr>
            <p:nvPr/>
          </p:nvGraphicFramePr>
          <p:xfrm>
            <a:off x="4320" y="3456"/>
            <a:ext cx="774" cy="233"/>
          </p:xfrm>
          <a:graphic>
            <a:graphicData uri="http://schemas.openxmlformats.org/presentationml/2006/ole">
              <p:oleObj spid="_x0000_s50179" name="Equation" r:id="rId5" imgW="672840" imgH="2030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p>
        </p:txBody>
      </p:sp>
      <p:sp>
        <p:nvSpPr>
          <p:cNvPr id="3" name="Content Placeholder 2"/>
          <p:cNvSpPr>
            <a:spLocks noGrp="1"/>
          </p:cNvSpPr>
          <p:nvPr>
            <p:ph sz="quarter" idx="1"/>
          </p:nvPr>
        </p:nvSpPr>
        <p:spPr/>
        <p:txBody>
          <a:bodyPr/>
          <a:lstStyle/>
          <a:p>
            <a:r>
              <a:rPr lang="en-US" dirty="0" smtClean="0"/>
              <a:t>Controllers are Filters</a:t>
            </a:r>
          </a:p>
          <a:p>
            <a:r>
              <a:rPr lang="en-US" dirty="0" smtClean="0"/>
              <a:t>Signals in theory and practice</a:t>
            </a:r>
          </a:p>
          <a:p>
            <a:r>
              <a:rPr lang="en-US" dirty="0" smtClean="0"/>
              <a:t>1960, R.E. </a:t>
            </a:r>
            <a:r>
              <a:rPr lang="en-US" dirty="0" err="1" smtClean="0"/>
              <a:t>Kalman</a:t>
            </a:r>
            <a:r>
              <a:rPr lang="en-US" dirty="0" smtClean="0"/>
              <a:t> for Apollo project</a:t>
            </a:r>
          </a:p>
          <a:p>
            <a:r>
              <a:rPr lang="en-US" dirty="0" smtClean="0"/>
              <a:t>Optimal and recursive</a:t>
            </a:r>
          </a:p>
          <a:p>
            <a:r>
              <a:rPr lang="en-US" dirty="0" smtClean="0"/>
              <a:t>Motivation: human walking</a:t>
            </a:r>
          </a:p>
          <a:p>
            <a:r>
              <a:rPr lang="en-US" dirty="0" smtClean="0"/>
              <a:t>Application: </a:t>
            </a:r>
          </a:p>
          <a:p>
            <a:pPr lvl="1"/>
            <a:r>
              <a:rPr lang="en-US" dirty="0" smtClean="0"/>
              <a:t>aerospace, robotics, defense </a:t>
            </a:r>
            <a:r>
              <a:rPr lang="en-US" dirty="0" err="1" smtClean="0"/>
              <a:t>scinece</a:t>
            </a:r>
            <a:r>
              <a:rPr lang="en-US" dirty="0" smtClean="0"/>
              <a:t>, </a:t>
            </a:r>
          </a:p>
          <a:p>
            <a:pPr lvl="1"/>
            <a:r>
              <a:rPr lang="en-US" dirty="0" smtClean="0"/>
              <a:t>telecommunication, </a:t>
            </a:r>
          </a:p>
          <a:p>
            <a:pPr lvl="1"/>
            <a:r>
              <a:rPr lang="en-US" dirty="0" smtClean="0"/>
              <a:t>power pants, </a:t>
            </a:r>
          </a:p>
          <a:p>
            <a:pPr lvl="1"/>
            <a:r>
              <a:rPr lang="en-US" dirty="0" smtClean="0"/>
              <a:t>economy, weather,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t>1. Introduction</a:t>
            </a:r>
          </a:p>
          <a:p>
            <a:r>
              <a:rPr lang="en-US" dirty="0" smtClean="0"/>
              <a:t>2. Probability and Random Variables</a:t>
            </a:r>
          </a:p>
          <a:p>
            <a:r>
              <a:rPr lang="en-US" dirty="0" smtClean="0">
                <a:solidFill>
                  <a:srgbClr val="FF0000"/>
                </a:solidFill>
              </a:rPr>
              <a:t>3. The </a:t>
            </a:r>
            <a:r>
              <a:rPr lang="en-US" dirty="0" err="1" smtClean="0">
                <a:solidFill>
                  <a:srgbClr val="FF0000"/>
                </a:solidFill>
              </a:rPr>
              <a:t>Kalman</a:t>
            </a:r>
            <a:r>
              <a:rPr lang="en-US" dirty="0" smtClean="0">
                <a:solidFill>
                  <a:srgbClr val="FF0000"/>
                </a:solidFill>
              </a:rPr>
              <a:t> Filter</a:t>
            </a:r>
          </a:p>
          <a:p>
            <a:r>
              <a:rPr lang="en-US" dirty="0" smtClean="0"/>
              <a:t>4. Extended </a:t>
            </a:r>
            <a:r>
              <a:rPr lang="en-US" dirty="0" err="1" smtClean="0"/>
              <a:t>Kalman</a:t>
            </a:r>
            <a:r>
              <a:rPr lang="en-US" dirty="0" smtClean="0"/>
              <a:t> Filter (EKF)</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Example1: driving an old car (50’s)</a:t>
            </a:r>
          </a:p>
          <a:p>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799192" y="1981201"/>
            <a:ext cx="7433474"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Example2: Lost at sea during night with your friend</a:t>
            </a:r>
          </a:p>
          <a:p>
            <a:r>
              <a:rPr lang="en-US" dirty="0" smtClean="0"/>
              <a:t>Time = t</a:t>
            </a:r>
            <a:r>
              <a:rPr lang="en-US" baseline="-25000" dirty="0" smtClean="0"/>
              <a:t>1</a:t>
            </a:r>
            <a:endParaRPr lang="en-US" dirty="0" smtClean="0"/>
          </a:p>
          <a:p>
            <a:pPr>
              <a:buNone/>
            </a:pPr>
            <a:endParaRPr lang="en-US" dirty="0"/>
          </a:p>
        </p:txBody>
      </p:sp>
      <p:pic>
        <p:nvPicPr>
          <p:cNvPr id="56322" name="Picture 2"/>
          <p:cNvPicPr>
            <a:picLocks noChangeAspect="1" noChangeArrowheads="1"/>
          </p:cNvPicPr>
          <p:nvPr/>
        </p:nvPicPr>
        <p:blipFill>
          <a:blip r:embed="rId3" cstate="print"/>
          <a:srcRect/>
          <a:stretch>
            <a:fillRect/>
          </a:stretch>
        </p:blipFill>
        <p:spPr bwMode="auto">
          <a:xfrm>
            <a:off x="1752600" y="2362200"/>
            <a:ext cx="5905500" cy="2804122"/>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cstate="print"/>
          <a:srcRect/>
          <a:stretch>
            <a:fillRect/>
          </a:stretch>
        </p:blipFill>
        <p:spPr bwMode="auto">
          <a:xfrm>
            <a:off x="1905000" y="5486400"/>
            <a:ext cx="1661160" cy="685800"/>
          </a:xfrm>
          <a:prstGeom prst="rect">
            <a:avLst/>
          </a:prstGeom>
          <a:noFill/>
          <a:ln w="9525">
            <a:noFill/>
            <a:miter lim="800000"/>
            <a:headEnd/>
            <a:tailEnd/>
          </a:ln>
          <a:effectLst/>
        </p:spPr>
      </p:pic>
      <p:pic>
        <p:nvPicPr>
          <p:cNvPr id="56324" name="Picture 4"/>
          <p:cNvPicPr>
            <a:picLocks noChangeAspect="1" noChangeArrowheads="1"/>
          </p:cNvPicPr>
          <p:nvPr/>
        </p:nvPicPr>
        <p:blipFill>
          <a:blip r:embed="rId5" cstate="print"/>
          <a:srcRect/>
          <a:stretch>
            <a:fillRect/>
          </a:stretch>
        </p:blipFill>
        <p:spPr bwMode="auto">
          <a:xfrm>
            <a:off x="3962399" y="5562600"/>
            <a:ext cx="1938215" cy="60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Time = t</a:t>
            </a:r>
            <a:r>
              <a:rPr lang="en-US" baseline="-25000" dirty="0" smtClean="0"/>
              <a:t>2</a:t>
            </a:r>
            <a:endParaRPr lang="en-US" dirty="0" smtClean="0"/>
          </a:p>
          <a:p>
            <a:endParaRPr lang="en-US" dirty="0" smtClean="0"/>
          </a:p>
          <a:p>
            <a:pPr>
              <a:buNone/>
            </a:pPr>
            <a:endParaRPr lang="en-US" dirty="0"/>
          </a:p>
        </p:txBody>
      </p:sp>
      <p:pic>
        <p:nvPicPr>
          <p:cNvPr id="57346" name="Picture 2"/>
          <p:cNvPicPr>
            <a:picLocks noChangeAspect="1" noChangeArrowheads="1"/>
          </p:cNvPicPr>
          <p:nvPr/>
        </p:nvPicPr>
        <p:blipFill>
          <a:blip r:embed="rId3" cstate="print"/>
          <a:srcRect/>
          <a:stretch>
            <a:fillRect/>
          </a:stretch>
        </p:blipFill>
        <p:spPr bwMode="auto">
          <a:xfrm>
            <a:off x="1691675" y="1905000"/>
            <a:ext cx="623312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Time = t</a:t>
            </a:r>
            <a:r>
              <a:rPr lang="en-US" baseline="-25000" dirty="0" smtClean="0"/>
              <a:t>2</a:t>
            </a:r>
            <a:endParaRPr lang="en-US" dirty="0" smtClean="0"/>
          </a:p>
          <a:p>
            <a:pPr>
              <a:buNone/>
            </a:pPr>
            <a:endParaRPr lang="en-US" dirty="0" smtClean="0"/>
          </a:p>
          <a:p>
            <a:pPr>
              <a:buNone/>
            </a:pPr>
            <a:endParaRPr lang="en-US" dirty="0"/>
          </a:p>
        </p:txBody>
      </p:sp>
      <p:pic>
        <p:nvPicPr>
          <p:cNvPr id="58370" name="Picture 2"/>
          <p:cNvPicPr>
            <a:picLocks noChangeAspect="1" noChangeArrowheads="1"/>
          </p:cNvPicPr>
          <p:nvPr/>
        </p:nvPicPr>
        <p:blipFill>
          <a:blip r:embed="rId3" cstate="print"/>
          <a:srcRect/>
          <a:stretch>
            <a:fillRect/>
          </a:stretch>
        </p:blipFill>
        <p:spPr bwMode="auto">
          <a:xfrm>
            <a:off x="2209800" y="1959262"/>
            <a:ext cx="5181600" cy="4060538"/>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457200" y="6096000"/>
            <a:ext cx="4734128" cy="609600"/>
          </a:xfrm>
          <a:prstGeom prst="rect">
            <a:avLst/>
          </a:prstGeom>
          <a:noFill/>
          <a:ln w="9525">
            <a:noFill/>
            <a:miter lim="800000"/>
            <a:headEnd/>
            <a:tailEnd/>
          </a:ln>
          <a:effectLst/>
        </p:spPr>
      </p:pic>
      <p:pic>
        <p:nvPicPr>
          <p:cNvPr id="7" name="Picture 4"/>
          <p:cNvPicPr>
            <a:picLocks noChangeAspect="1" noChangeArrowheads="1"/>
          </p:cNvPicPr>
          <p:nvPr/>
        </p:nvPicPr>
        <p:blipFill>
          <a:blip r:embed="rId5" cstate="print"/>
          <a:srcRect/>
          <a:stretch>
            <a:fillRect/>
          </a:stretch>
        </p:blipFill>
        <p:spPr bwMode="auto">
          <a:xfrm>
            <a:off x="5292090" y="6096000"/>
            <a:ext cx="3013710" cy="5334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6" cstate="print"/>
          <a:srcRect/>
          <a:stretch>
            <a:fillRect/>
          </a:stretch>
        </p:blipFill>
        <p:spPr bwMode="auto">
          <a:xfrm>
            <a:off x="381000" y="3505200"/>
            <a:ext cx="1672683" cy="68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Time = t</a:t>
            </a:r>
            <a:r>
              <a:rPr lang="en-US" baseline="-25000" dirty="0" smtClean="0"/>
              <a:t>2</a:t>
            </a:r>
            <a:endParaRPr lang="en-US" dirty="0" smtClean="0"/>
          </a:p>
          <a:p>
            <a:endParaRPr lang="en-US" dirty="0" smtClean="0"/>
          </a:p>
          <a:p>
            <a:pPr>
              <a:buNone/>
            </a:pPr>
            <a:endParaRPr lang="en-US" dirty="0"/>
          </a:p>
        </p:txBody>
      </p:sp>
      <p:pic>
        <p:nvPicPr>
          <p:cNvPr id="59394" name="Picture 2"/>
          <p:cNvPicPr>
            <a:picLocks noChangeAspect="1" noChangeArrowheads="1"/>
          </p:cNvPicPr>
          <p:nvPr/>
        </p:nvPicPr>
        <p:blipFill>
          <a:blip r:embed="rId3" cstate="print"/>
          <a:srcRect/>
          <a:stretch>
            <a:fillRect/>
          </a:stretch>
        </p:blipFill>
        <p:spPr bwMode="auto">
          <a:xfrm>
            <a:off x="765714" y="1981200"/>
            <a:ext cx="7921086" cy="1509712"/>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cstate="print"/>
          <a:srcRect/>
          <a:stretch>
            <a:fillRect/>
          </a:stretch>
        </p:blipFill>
        <p:spPr bwMode="auto">
          <a:xfrm>
            <a:off x="457200" y="3733800"/>
            <a:ext cx="6475225" cy="96678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5" cstate="print"/>
          <a:srcRect/>
          <a:stretch>
            <a:fillRect/>
          </a:stretch>
        </p:blipFill>
        <p:spPr bwMode="auto">
          <a:xfrm>
            <a:off x="685800" y="4724400"/>
            <a:ext cx="4064000" cy="762000"/>
          </a:xfrm>
          <a:prstGeom prst="rect">
            <a:avLst/>
          </a:prstGeom>
          <a:noFill/>
          <a:ln w="9525">
            <a:noFill/>
            <a:miter lim="800000"/>
            <a:headEnd/>
            <a:tailEnd/>
          </a:ln>
          <a:effectLst/>
        </p:spPr>
      </p:pic>
      <p:pic>
        <p:nvPicPr>
          <p:cNvPr id="59397" name="Picture 5"/>
          <p:cNvPicPr>
            <a:picLocks noChangeAspect="1" noChangeArrowheads="1"/>
          </p:cNvPicPr>
          <p:nvPr/>
        </p:nvPicPr>
        <p:blipFill>
          <a:blip r:embed="rId6" cstate="print"/>
          <a:srcRect/>
          <a:stretch>
            <a:fillRect/>
          </a:stretch>
        </p:blipFill>
        <p:spPr bwMode="auto">
          <a:xfrm>
            <a:off x="764005" y="5638800"/>
            <a:ext cx="4493795" cy="68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Time = t</a:t>
            </a:r>
            <a:r>
              <a:rPr lang="en-US" baseline="-25000" dirty="0" smtClean="0"/>
              <a:t>2</a:t>
            </a:r>
            <a:r>
              <a:rPr lang="en-US" dirty="0" smtClean="0"/>
              <a:t> is over</a:t>
            </a:r>
          </a:p>
          <a:p>
            <a:endParaRPr lang="en-US" dirty="0" smtClean="0"/>
          </a:p>
          <a:p>
            <a:r>
              <a:rPr lang="en-US" dirty="0" smtClean="0"/>
              <a:t>Process model</a:t>
            </a:r>
          </a:p>
          <a:p>
            <a:r>
              <a:rPr lang="en-US" dirty="0" smtClean="0"/>
              <a:t>w is Gaussian with zero mean and</a:t>
            </a:r>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3673231" y="2362200"/>
            <a:ext cx="2270369" cy="533400"/>
          </a:xfrm>
          <a:prstGeom prst="rect">
            <a:avLst/>
          </a:prstGeom>
          <a:noFill/>
          <a:ln w="9525">
            <a:noFill/>
            <a:miter lim="800000"/>
            <a:headEnd/>
            <a:tailEnd/>
          </a:ln>
          <a:effectLst/>
        </p:spPr>
      </p:pic>
      <p:pic>
        <p:nvPicPr>
          <p:cNvPr id="60420" name="Picture 4"/>
          <p:cNvPicPr>
            <a:picLocks noChangeAspect="1" noChangeArrowheads="1"/>
          </p:cNvPicPr>
          <p:nvPr/>
        </p:nvPicPr>
        <p:blipFill>
          <a:blip r:embed="rId4" cstate="print"/>
          <a:srcRect/>
          <a:stretch>
            <a:fillRect/>
          </a:stretch>
        </p:blipFill>
        <p:spPr bwMode="auto">
          <a:xfrm>
            <a:off x="5334000" y="2911520"/>
            <a:ext cx="457200" cy="368710"/>
          </a:xfrm>
          <a:prstGeom prst="rect">
            <a:avLst/>
          </a:prstGeom>
          <a:noFill/>
          <a:ln w="9525">
            <a:noFill/>
            <a:miter lim="800000"/>
            <a:headEnd/>
            <a:tailEnd/>
          </a:ln>
          <a:effectLst/>
        </p:spPr>
      </p:pic>
      <p:pic>
        <p:nvPicPr>
          <p:cNvPr id="60421" name="Picture 5"/>
          <p:cNvPicPr>
            <a:picLocks noChangeAspect="1" noChangeArrowheads="1"/>
          </p:cNvPicPr>
          <p:nvPr/>
        </p:nvPicPr>
        <p:blipFill>
          <a:blip r:embed="rId5" cstate="print"/>
          <a:srcRect/>
          <a:stretch>
            <a:fillRect/>
          </a:stretch>
        </p:blipFill>
        <p:spPr bwMode="auto">
          <a:xfrm>
            <a:off x="767971" y="3352800"/>
            <a:ext cx="7995029"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a:t>
            </a:r>
          </a:p>
          <a:p>
            <a:pPr>
              <a:buNone/>
            </a:pPr>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1143000" y="1524000"/>
            <a:ext cx="3646449" cy="685800"/>
          </a:xfrm>
          <a:prstGeom prst="rect">
            <a:avLst/>
          </a:prstGeom>
          <a:noFill/>
          <a:ln w="9525">
            <a:noFill/>
            <a:miter lim="800000"/>
            <a:headEnd/>
            <a:tailEnd/>
          </a:ln>
          <a:effectLst/>
        </p:spPr>
      </p:pic>
      <p:pic>
        <p:nvPicPr>
          <p:cNvPr id="61443" name="Picture 3"/>
          <p:cNvPicPr>
            <a:picLocks noChangeAspect="1" noChangeArrowheads="1"/>
          </p:cNvPicPr>
          <p:nvPr/>
        </p:nvPicPr>
        <p:blipFill>
          <a:blip r:embed="rId4" cstate="print"/>
          <a:srcRect/>
          <a:stretch>
            <a:fillRect/>
          </a:stretch>
        </p:blipFill>
        <p:spPr bwMode="auto">
          <a:xfrm>
            <a:off x="838200" y="1981200"/>
            <a:ext cx="4536830" cy="685800"/>
          </a:xfrm>
          <a:prstGeom prst="rect">
            <a:avLst/>
          </a:prstGeom>
          <a:noFill/>
          <a:ln w="9525">
            <a:noFill/>
            <a:miter lim="800000"/>
            <a:headEnd/>
            <a:tailEnd/>
          </a:ln>
          <a:effectLst/>
        </p:spPr>
      </p:pic>
      <p:pic>
        <p:nvPicPr>
          <p:cNvPr id="61444" name="Picture 4"/>
          <p:cNvPicPr>
            <a:picLocks noChangeAspect="1" noChangeArrowheads="1"/>
          </p:cNvPicPr>
          <p:nvPr/>
        </p:nvPicPr>
        <p:blipFill>
          <a:blip r:embed="rId5" cstate="print"/>
          <a:srcRect/>
          <a:stretch>
            <a:fillRect/>
          </a:stretch>
        </p:blipFill>
        <p:spPr bwMode="auto">
          <a:xfrm>
            <a:off x="1287162" y="3200400"/>
            <a:ext cx="4580238" cy="609600"/>
          </a:xfrm>
          <a:prstGeom prst="rect">
            <a:avLst/>
          </a:prstGeom>
          <a:noFill/>
          <a:ln w="9525">
            <a:noFill/>
            <a:miter lim="800000"/>
            <a:headEnd/>
            <a:tailEnd/>
          </a:ln>
          <a:effectLst/>
        </p:spPr>
      </p:pic>
      <p:pic>
        <p:nvPicPr>
          <p:cNvPr id="61446" name="Picture 6"/>
          <p:cNvPicPr>
            <a:picLocks noChangeAspect="1" noChangeArrowheads="1"/>
          </p:cNvPicPr>
          <p:nvPr/>
        </p:nvPicPr>
        <p:blipFill>
          <a:blip r:embed="rId6" cstate="print"/>
          <a:srcRect/>
          <a:stretch>
            <a:fillRect/>
          </a:stretch>
        </p:blipFill>
        <p:spPr bwMode="auto">
          <a:xfrm>
            <a:off x="990600" y="2667000"/>
            <a:ext cx="4959350" cy="628650"/>
          </a:xfrm>
          <a:prstGeom prst="rect">
            <a:avLst/>
          </a:prstGeom>
          <a:noFill/>
          <a:ln w="9525">
            <a:noFill/>
            <a:miter lim="800000"/>
            <a:headEnd/>
            <a:tailEnd/>
          </a:ln>
          <a:effectLst/>
        </p:spPr>
      </p:pic>
      <p:pic>
        <p:nvPicPr>
          <p:cNvPr id="61447" name="Picture 7"/>
          <p:cNvPicPr>
            <a:picLocks noChangeAspect="1" noChangeArrowheads="1"/>
          </p:cNvPicPr>
          <p:nvPr/>
        </p:nvPicPr>
        <p:blipFill>
          <a:blip r:embed="rId7" cstate="print"/>
          <a:srcRect/>
          <a:stretch>
            <a:fillRect/>
          </a:stretch>
        </p:blipFill>
        <p:spPr bwMode="auto">
          <a:xfrm>
            <a:off x="990600" y="3699703"/>
            <a:ext cx="5029200" cy="567497"/>
          </a:xfrm>
          <a:prstGeom prst="rect">
            <a:avLst/>
          </a:prstGeom>
          <a:noFill/>
          <a:ln w="9525">
            <a:noFill/>
            <a:miter lim="800000"/>
            <a:headEnd/>
            <a:tailEnd/>
          </a:ln>
          <a:effectLst/>
        </p:spPr>
      </p:pic>
      <p:pic>
        <p:nvPicPr>
          <p:cNvPr id="61448" name="Picture 8"/>
          <p:cNvPicPr>
            <a:picLocks noChangeAspect="1" noChangeArrowheads="1"/>
          </p:cNvPicPr>
          <p:nvPr/>
        </p:nvPicPr>
        <p:blipFill>
          <a:blip r:embed="rId8" cstate="print"/>
          <a:srcRect/>
          <a:stretch>
            <a:fillRect/>
          </a:stretch>
        </p:blipFill>
        <p:spPr bwMode="auto">
          <a:xfrm>
            <a:off x="1143000" y="4257675"/>
            <a:ext cx="7111732" cy="2600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More detail</a:t>
            </a:r>
          </a:p>
        </p:txBody>
      </p:sp>
      <p:pic>
        <p:nvPicPr>
          <p:cNvPr id="1026" name="Picture 2"/>
          <p:cNvPicPr>
            <a:picLocks noChangeAspect="1" noChangeArrowheads="1"/>
          </p:cNvPicPr>
          <p:nvPr/>
        </p:nvPicPr>
        <p:blipFill>
          <a:blip r:embed="rId3" cstate="print"/>
          <a:srcRect/>
          <a:stretch>
            <a:fillRect/>
          </a:stretch>
        </p:blipFill>
        <p:spPr bwMode="auto">
          <a:xfrm>
            <a:off x="1066801" y="1897599"/>
            <a:ext cx="4343400" cy="9218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143000" y="2743200"/>
            <a:ext cx="2834230" cy="6238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464503" y="2057400"/>
            <a:ext cx="2536497" cy="1219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1219200" y="3733800"/>
            <a:ext cx="1884383" cy="1185862"/>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3962401" y="3657600"/>
            <a:ext cx="2667000" cy="766379"/>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4054748" y="4267200"/>
            <a:ext cx="2498452" cy="652462"/>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a:stretch>
            <a:fillRect/>
          </a:stretch>
        </p:blipFill>
        <p:spPr bwMode="auto">
          <a:xfrm>
            <a:off x="1228725" y="5867400"/>
            <a:ext cx="3694289" cy="8382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1304925" y="5181600"/>
            <a:ext cx="1971675" cy="502978"/>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cstate="print"/>
          <a:srcRect/>
          <a:stretch>
            <a:fillRect/>
          </a:stretch>
        </p:blipFill>
        <p:spPr bwMode="auto">
          <a:xfrm>
            <a:off x="5572125" y="5181600"/>
            <a:ext cx="1666875" cy="5334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cstate="print"/>
          <a:srcRect/>
          <a:stretch>
            <a:fillRect/>
          </a:stretch>
        </p:blipFill>
        <p:spPr bwMode="auto">
          <a:xfrm>
            <a:off x="3505200" y="5274197"/>
            <a:ext cx="1600200" cy="364603"/>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3" cstate="print"/>
          <a:srcRect/>
          <a:stretch>
            <a:fillRect/>
          </a:stretch>
        </p:blipFill>
        <p:spPr bwMode="auto">
          <a:xfrm>
            <a:off x="4876800" y="6096000"/>
            <a:ext cx="3729986" cy="4238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More detail</a:t>
            </a:r>
          </a:p>
        </p:txBody>
      </p:sp>
      <p:pic>
        <p:nvPicPr>
          <p:cNvPr id="1026" name="Picture 2"/>
          <p:cNvPicPr>
            <a:picLocks noChangeAspect="1" noChangeArrowheads="1"/>
          </p:cNvPicPr>
          <p:nvPr/>
        </p:nvPicPr>
        <p:blipFill>
          <a:blip r:embed="rId3" cstate="print"/>
          <a:srcRect/>
          <a:stretch>
            <a:fillRect/>
          </a:stretch>
        </p:blipFill>
        <p:spPr bwMode="auto">
          <a:xfrm>
            <a:off x="609600" y="1897599"/>
            <a:ext cx="4343400" cy="9218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85800" y="2576513"/>
            <a:ext cx="2834230" cy="623887"/>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778148" y="3081338"/>
            <a:ext cx="2498452" cy="652462"/>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801511" y="3657600"/>
            <a:ext cx="3694289" cy="8382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cstate="print"/>
          <a:srcRect/>
          <a:stretch>
            <a:fillRect/>
          </a:stretch>
        </p:blipFill>
        <p:spPr bwMode="auto">
          <a:xfrm>
            <a:off x="1752600" y="4419600"/>
            <a:ext cx="6257026" cy="1219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8" cstate="print"/>
          <a:srcRect/>
          <a:stretch>
            <a:fillRect/>
          </a:stretch>
        </p:blipFill>
        <p:spPr bwMode="auto">
          <a:xfrm>
            <a:off x="762000" y="5791200"/>
            <a:ext cx="2321168" cy="733789"/>
          </a:xfrm>
          <a:prstGeom prst="rect">
            <a:avLst/>
          </a:prstGeom>
          <a:noFill/>
          <a:ln w="9525">
            <a:noFill/>
            <a:miter lim="800000"/>
            <a:headEnd/>
            <a:tailEnd/>
          </a:ln>
          <a:effectLst/>
        </p:spPr>
      </p:pic>
      <p:pic>
        <p:nvPicPr>
          <p:cNvPr id="2052" name="Picture 4"/>
          <p:cNvPicPr>
            <a:picLocks noChangeAspect="1" noChangeArrowheads="1"/>
          </p:cNvPicPr>
          <p:nvPr/>
        </p:nvPicPr>
        <p:blipFill>
          <a:blip r:embed="rId9" cstate="print"/>
          <a:srcRect/>
          <a:stretch>
            <a:fillRect/>
          </a:stretch>
        </p:blipFill>
        <p:spPr bwMode="auto">
          <a:xfrm>
            <a:off x="3200400" y="5867400"/>
            <a:ext cx="2353407" cy="83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t>1. Introduction</a:t>
            </a:r>
          </a:p>
          <a:p>
            <a:r>
              <a:rPr lang="en-US" dirty="0" smtClean="0">
                <a:solidFill>
                  <a:srgbClr val="FF0000"/>
                </a:solidFill>
              </a:rPr>
              <a:t>2. Probability and Random Variables</a:t>
            </a:r>
          </a:p>
          <a:p>
            <a:r>
              <a:rPr lang="en-US" dirty="0" smtClean="0"/>
              <a:t>3. The </a:t>
            </a:r>
            <a:r>
              <a:rPr lang="en-US" dirty="0" err="1" smtClean="0"/>
              <a:t>Kalman</a:t>
            </a:r>
            <a:r>
              <a:rPr lang="en-US" dirty="0" smtClean="0"/>
              <a:t> Filter</a:t>
            </a:r>
          </a:p>
          <a:p>
            <a:r>
              <a:rPr lang="en-US" dirty="0" smtClean="0"/>
              <a:t>4. Extended </a:t>
            </a:r>
            <a:r>
              <a:rPr lang="en-US" dirty="0" err="1" smtClean="0"/>
              <a:t>Kalman</a:t>
            </a:r>
            <a:r>
              <a:rPr lang="en-US" dirty="0" smtClean="0"/>
              <a:t> Filter (EKF)</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brief.</a:t>
            </a:r>
          </a:p>
        </p:txBody>
      </p:sp>
      <p:pic>
        <p:nvPicPr>
          <p:cNvPr id="3074" name="Picture 2"/>
          <p:cNvPicPr>
            <a:picLocks noChangeAspect="1" noChangeArrowheads="1"/>
          </p:cNvPicPr>
          <p:nvPr/>
        </p:nvPicPr>
        <p:blipFill>
          <a:blip r:embed="rId3" cstate="print"/>
          <a:srcRect/>
          <a:stretch>
            <a:fillRect/>
          </a:stretch>
        </p:blipFill>
        <p:spPr bwMode="auto">
          <a:xfrm>
            <a:off x="2667000" y="1676400"/>
            <a:ext cx="4495800" cy="187948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143000" y="3505200"/>
            <a:ext cx="3581400" cy="12382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1143000" y="4800600"/>
            <a:ext cx="3581400" cy="1819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Kalman</a:t>
            </a:r>
            <a:r>
              <a:rPr lang="en-US" dirty="0" smtClean="0"/>
              <a:t> Filter</a:t>
            </a:r>
            <a:endParaRPr lang="en-US" dirty="0"/>
          </a:p>
        </p:txBody>
      </p:sp>
      <p:sp>
        <p:nvSpPr>
          <p:cNvPr id="3" name="Content Placeholder 2"/>
          <p:cNvSpPr>
            <a:spLocks noGrp="1"/>
          </p:cNvSpPr>
          <p:nvPr>
            <p:ph sz="quarter" idx="1"/>
          </p:nvPr>
        </p:nvSpPr>
        <p:spPr/>
        <p:txBody>
          <a:bodyPr/>
          <a:lstStyle/>
          <a:p>
            <a:r>
              <a:rPr lang="en-US" dirty="0" smtClean="0"/>
              <a:t>MATLAB example, voltage estimation</a:t>
            </a:r>
          </a:p>
          <a:p>
            <a:r>
              <a:rPr lang="en-US" dirty="0" smtClean="0"/>
              <a:t>Effect of covariance</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Tunning</a:t>
            </a:r>
            <a:endParaRPr lang="en-US" dirty="0"/>
          </a:p>
        </p:txBody>
      </p:sp>
      <p:sp>
        <p:nvSpPr>
          <p:cNvPr id="3" name="Content Placeholder 2"/>
          <p:cNvSpPr>
            <a:spLocks noGrp="1"/>
          </p:cNvSpPr>
          <p:nvPr>
            <p:ph sz="quarter" idx="1"/>
          </p:nvPr>
        </p:nvSpPr>
        <p:spPr/>
        <p:txBody>
          <a:bodyPr/>
          <a:lstStyle/>
          <a:p>
            <a:r>
              <a:rPr lang="en-US" dirty="0" smtClean="0"/>
              <a:t>Q and R parameters</a:t>
            </a:r>
          </a:p>
          <a:p>
            <a:r>
              <a:rPr lang="en-US" dirty="0" smtClean="0"/>
              <a:t>Online estimation of R using AI (GA, NN, …)</a:t>
            </a:r>
          </a:p>
          <a:p>
            <a:r>
              <a:rPr lang="en-US" dirty="0" smtClean="0"/>
              <a:t>Offline system identification</a:t>
            </a:r>
          </a:p>
          <a:p>
            <a:r>
              <a:rPr lang="en-US" dirty="0" smtClean="0"/>
              <a:t>Constant and time varying R and Q</a:t>
            </a:r>
          </a:p>
          <a:p>
            <a:r>
              <a:rPr lang="en-US" dirty="0" smtClean="0"/>
              <a:t>Smoothing </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t>1. Introduction</a:t>
            </a:r>
          </a:p>
          <a:p>
            <a:r>
              <a:rPr lang="en-US" dirty="0" smtClean="0"/>
              <a:t>2. Probability and Random Variables</a:t>
            </a:r>
          </a:p>
          <a:p>
            <a:r>
              <a:rPr lang="en-US" dirty="0" smtClean="0"/>
              <a:t>3. The </a:t>
            </a:r>
            <a:r>
              <a:rPr lang="en-US" dirty="0" err="1" smtClean="0"/>
              <a:t>Kalman</a:t>
            </a:r>
            <a:r>
              <a:rPr lang="en-US" dirty="0" smtClean="0"/>
              <a:t> Filter</a:t>
            </a:r>
          </a:p>
          <a:p>
            <a:r>
              <a:rPr lang="en-US" dirty="0" smtClean="0">
                <a:solidFill>
                  <a:srgbClr val="FF0000"/>
                </a:solidFill>
              </a:rPr>
              <a:t>4. Extended </a:t>
            </a:r>
            <a:r>
              <a:rPr lang="en-US" dirty="0" err="1" smtClean="0">
                <a:solidFill>
                  <a:srgbClr val="FF0000"/>
                </a:solidFill>
              </a:rPr>
              <a:t>Kalman</a:t>
            </a:r>
            <a:r>
              <a:rPr lang="en-US" dirty="0" smtClean="0">
                <a:solidFill>
                  <a:srgbClr val="FF0000"/>
                </a:solidFill>
              </a:rPr>
              <a:t> Filter (EKF)</a:t>
            </a:r>
          </a:p>
          <a:p>
            <a:r>
              <a:rPr lang="en-US" dirty="0" smtClean="0"/>
              <a:t>5. Particle Filter</a:t>
            </a:r>
          </a:p>
          <a:p>
            <a:r>
              <a:rPr lang="en-US" dirty="0" smtClean="0"/>
              <a:t>6. SLAM</a:t>
            </a:r>
          </a:p>
          <a:p>
            <a:endParaRPr lang="en-US" dirty="0" smtClean="0">
              <a:solidFill>
                <a:srgbClr val="FF0000"/>
              </a:solidFill>
            </a:endParaRP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Linear transformation</a:t>
            </a:r>
          </a:p>
          <a:p>
            <a:endParaRPr lang="en-US" dirty="0" smtClean="0"/>
          </a:p>
          <a:p>
            <a:endParaRPr lang="en-US" dirty="0" smtClean="0"/>
          </a:p>
          <a:p>
            <a:endParaRPr lang="en-US" dirty="0" smtClean="0"/>
          </a:p>
          <a:p>
            <a:endParaRPr lang="en-US" dirty="0" smtClean="0"/>
          </a:p>
          <a:p>
            <a:r>
              <a:rPr lang="en-US" dirty="0" smtClean="0"/>
              <a:t>Nonlinear transformation</a:t>
            </a:r>
          </a:p>
          <a:p>
            <a:endParaRPr lang="en-US" dirty="0" smtClean="0"/>
          </a:p>
          <a:p>
            <a:pPr>
              <a:buNone/>
            </a:pPr>
            <a:endParaRPr lang="en-US" dirty="0" smtClean="0"/>
          </a:p>
        </p:txBody>
      </p:sp>
      <p:pic>
        <p:nvPicPr>
          <p:cNvPr id="77826" name="Picture 2"/>
          <p:cNvPicPr>
            <a:picLocks noChangeAspect="1" noChangeArrowheads="1"/>
          </p:cNvPicPr>
          <p:nvPr/>
        </p:nvPicPr>
        <p:blipFill>
          <a:blip r:embed="rId3" cstate="print"/>
          <a:srcRect/>
          <a:stretch>
            <a:fillRect/>
          </a:stretch>
        </p:blipFill>
        <p:spPr bwMode="auto">
          <a:xfrm>
            <a:off x="1066800" y="2133600"/>
            <a:ext cx="1752601" cy="736600"/>
          </a:xfrm>
          <a:prstGeom prst="rect">
            <a:avLst/>
          </a:prstGeom>
          <a:noFill/>
          <a:ln w="9525">
            <a:noFill/>
            <a:miter lim="800000"/>
            <a:headEnd/>
            <a:tailEnd/>
          </a:ln>
          <a:effectLst/>
        </p:spPr>
      </p:pic>
      <p:sp>
        <p:nvSpPr>
          <p:cNvPr id="7" name="Right Arrow 6"/>
          <p:cNvSpPr/>
          <p:nvPr/>
        </p:nvSpPr>
        <p:spPr>
          <a:xfrm>
            <a:off x="3810000" y="23622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8" name="Picture 4"/>
          <p:cNvPicPr>
            <a:picLocks noChangeAspect="1" noChangeArrowheads="1"/>
          </p:cNvPicPr>
          <p:nvPr/>
        </p:nvPicPr>
        <p:blipFill>
          <a:blip r:embed="rId4" cstate="print"/>
          <a:srcRect/>
          <a:stretch>
            <a:fillRect/>
          </a:stretch>
        </p:blipFill>
        <p:spPr bwMode="auto">
          <a:xfrm>
            <a:off x="5565682" y="2209800"/>
            <a:ext cx="2130518" cy="619125"/>
          </a:xfrm>
          <a:prstGeom prst="rect">
            <a:avLst/>
          </a:prstGeom>
          <a:noFill/>
          <a:ln w="9525">
            <a:noFill/>
            <a:miter lim="800000"/>
            <a:headEnd/>
            <a:tailEnd/>
          </a:ln>
          <a:effectLst/>
        </p:spPr>
      </p:pic>
      <p:pic>
        <p:nvPicPr>
          <p:cNvPr id="77829" name="Picture 5"/>
          <p:cNvPicPr>
            <a:picLocks noChangeAspect="1" noChangeArrowheads="1"/>
          </p:cNvPicPr>
          <p:nvPr/>
        </p:nvPicPr>
        <p:blipFill>
          <a:blip r:embed="rId5" cstate="print"/>
          <a:srcRect/>
          <a:stretch>
            <a:fillRect/>
          </a:stretch>
        </p:blipFill>
        <p:spPr bwMode="auto">
          <a:xfrm>
            <a:off x="1143000" y="3030884"/>
            <a:ext cx="2768700" cy="621954"/>
          </a:xfrm>
          <a:prstGeom prst="rect">
            <a:avLst/>
          </a:prstGeom>
          <a:noFill/>
          <a:ln w="9525">
            <a:noFill/>
            <a:miter lim="800000"/>
            <a:headEnd/>
            <a:tailEnd/>
          </a:ln>
          <a:effectLst/>
        </p:spPr>
      </p:pic>
      <p:sp>
        <p:nvSpPr>
          <p:cNvPr id="11" name="Right Arrow 10"/>
          <p:cNvSpPr/>
          <p:nvPr/>
        </p:nvSpPr>
        <p:spPr>
          <a:xfrm>
            <a:off x="44958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30" name="Picture 6"/>
          <p:cNvPicPr>
            <a:picLocks noChangeAspect="1" noChangeArrowheads="1"/>
          </p:cNvPicPr>
          <p:nvPr/>
        </p:nvPicPr>
        <p:blipFill>
          <a:blip r:embed="rId6" cstate="print"/>
          <a:srcRect/>
          <a:stretch>
            <a:fillRect/>
          </a:stretch>
        </p:blipFill>
        <p:spPr bwMode="auto">
          <a:xfrm>
            <a:off x="5666721" y="3124200"/>
            <a:ext cx="3401079" cy="519112"/>
          </a:xfrm>
          <a:prstGeom prst="rect">
            <a:avLst/>
          </a:prstGeom>
          <a:noFill/>
          <a:ln w="9525">
            <a:noFill/>
            <a:miter lim="800000"/>
            <a:headEnd/>
            <a:tailEnd/>
          </a:ln>
          <a:effectLst/>
        </p:spPr>
      </p:pic>
      <p:pic>
        <p:nvPicPr>
          <p:cNvPr id="77831" name="Picture 7"/>
          <p:cNvPicPr>
            <a:picLocks noChangeAspect="1" noChangeArrowheads="1"/>
          </p:cNvPicPr>
          <p:nvPr/>
        </p:nvPicPr>
        <p:blipFill>
          <a:blip r:embed="rId7" cstate="print"/>
          <a:srcRect/>
          <a:stretch>
            <a:fillRect/>
          </a:stretch>
        </p:blipFill>
        <p:spPr bwMode="auto">
          <a:xfrm>
            <a:off x="381000" y="4343400"/>
            <a:ext cx="3467947" cy="1219200"/>
          </a:xfrm>
          <a:prstGeom prst="rect">
            <a:avLst/>
          </a:prstGeom>
          <a:noFill/>
          <a:ln w="9525">
            <a:noFill/>
            <a:miter lim="800000"/>
            <a:headEnd/>
            <a:tailEnd/>
          </a:ln>
          <a:effectLst/>
        </p:spPr>
      </p:pic>
      <p:pic>
        <p:nvPicPr>
          <p:cNvPr id="77832" name="Picture 8"/>
          <p:cNvPicPr>
            <a:picLocks noChangeAspect="1" noChangeArrowheads="1"/>
          </p:cNvPicPr>
          <p:nvPr/>
        </p:nvPicPr>
        <p:blipFill>
          <a:blip r:embed="rId8" cstate="print"/>
          <a:srcRect/>
          <a:stretch>
            <a:fillRect/>
          </a:stretch>
        </p:blipFill>
        <p:spPr bwMode="auto">
          <a:xfrm>
            <a:off x="4876800" y="4343400"/>
            <a:ext cx="3914775" cy="1257300"/>
          </a:xfrm>
          <a:prstGeom prst="rect">
            <a:avLst/>
          </a:prstGeom>
          <a:noFill/>
          <a:ln w="9525">
            <a:noFill/>
            <a:miter lim="800000"/>
            <a:headEnd/>
            <a:tailEnd/>
          </a:ln>
          <a:effectLst/>
        </p:spPr>
      </p:pic>
      <p:sp>
        <p:nvSpPr>
          <p:cNvPr id="15" name="Right Arrow 14"/>
          <p:cNvSpPr/>
          <p:nvPr/>
        </p:nvSpPr>
        <p:spPr>
          <a:xfrm>
            <a:off x="4038600" y="4876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33" name="Picture 9"/>
          <p:cNvPicPr>
            <a:picLocks noChangeAspect="1" noChangeArrowheads="1"/>
          </p:cNvPicPr>
          <p:nvPr/>
        </p:nvPicPr>
        <p:blipFill>
          <a:blip r:embed="rId9" cstate="print"/>
          <a:srcRect/>
          <a:stretch>
            <a:fillRect/>
          </a:stretch>
        </p:blipFill>
        <p:spPr bwMode="auto">
          <a:xfrm>
            <a:off x="6096000" y="6172200"/>
            <a:ext cx="2266950" cy="533400"/>
          </a:xfrm>
          <a:prstGeom prst="rect">
            <a:avLst/>
          </a:prstGeom>
          <a:noFill/>
          <a:ln w="9525">
            <a:noFill/>
            <a:miter lim="800000"/>
            <a:headEnd/>
            <a:tailEnd/>
          </a:ln>
          <a:effectLst/>
        </p:spPr>
      </p:pic>
      <p:sp>
        <p:nvSpPr>
          <p:cNvPr id="17" name="Down Arrow 16"/>
          <p:cNvSpPr/>
          <p:nvPr/>
        </p:nvSpPr>
        <p:spPr>
          <a:xfrm>
            <a:off x="7010400" y="5715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example</a:t>
            </a:r>
          </a:p>
          <a:p>
            <a:endParaRPr lang="en-US" dirty="0" smtClean="0"/>
          </a:p>
          <a:p>
            <a:endParaRPr lang="en-US" dirty="0" smtClean="0"/>
          </a:p>
          <a:p>
            <a:endParaRPr lang="en-US" dirty="0" smtClean="0"/>
          </a:p>
          <a:p>
            <a:endParaRPr lang="en-US" dirty="0" smtClean="0"/>
          </a:p>
          <a:p>
            <a:pPr>
              <a:buNone/>
            </a:pPr>
            <a:endParaRPr lang="en-US" dirty="0" smtClean="0"/>
          </a:p>
        </p:txBody>
      </p:sp>
      <p:pic>
        <p:nvPicPr>
          <p:cNvPr id="77834" name="Picture 10"/>
          <p:cNvPicPr>
            <a:picLocks noChangeAspect="1" noChangeArrowheads="1"/>
          </p:cNvPicPr>
          <p:nvPr/>
        </p:nvPicPr>
        <p:blipFill>
          <a:blip r:embed="rId3" cstate="print"/>
          <a:srcRect/>
          <a:stretch>
            <a:fillRect/>
          </a:stretch>
        </p:blipFill>
        <p:spPr bwMode="auto">
          <a:xfrm>
            <a:off x="1524000" y="2057400"/>
            <a:ext cx="2133600" cy="1524000"/>
          </a:xfrm>
          <a:prstGeom prst="rect">
            <a:avLst/>
          </a:prstGeom>
          <a:noFill/>
          <a:ln w="9525">
            <a:noFill/>
            <a:miter lim="800000"/>
            <a:headEnd/>
            <a:tailEnd/>
          </a:ln>
          <a:effectLst/>
        </p:spPr>
      </p:pic>
      <p:pic>
        <p:nvPicPr>
          <p:cNvPr id="78850" name="Picture 2"/>
          <p:cNvPicPr>
            <a:picLocks noChangeAspect="1" noChangeArrowheads="1"/>
          </p:cNvPicPr>
          <p:nvPr/>
        </p:nvPicPr>
        <p:blipFill>
          <a:blip r:embed="rId4" cstate="print"/>
          <a:srcRect/>
          <a:stretch>
            <a:fillRect/>
          </a:stretch>
        </p:blipFill>
        <p:spPr bwMode="auto">
          <a:xfrm>
            <a:off x="3733800" y="1600200"/>
            <a:ext cx="914400" cy="2115671"/>
          </a:xfrm>
          <a:prstGeom prst="rect">
            <a:avLst/>
          </a:prstGeom>
          <a:noFill/>
          <a:ln w="9525">
            <a:noFill/>
            <a:miter lim="800000"/>
            <a:headEnd/>
            <a:tailEnd/>
          </a:ln>
          <a:effectLst/>
        </p:spPr>
      </p:pic>
      <p:pic>
        <p:nvPicPr>
          <p:cNvPr id="78851" name="Picture 3"/>
          <p:cNvPicPr>
            <a:picLocks noChangeAspect="1" noChangeArrowheads="1"/>
          </p:cNvPicPr>
          <p:nvPr/>
        </p:nvPicPr>
        <p:blipFill>
          <a:blip r:embed="rId5" cstate="print"/>
          <a:srcRect/>
          <a:stretch>
            <a:fillRect/>
          </a:stretch>
        </p:blipFill>
        <p:spPr bwMode="auto">
          <a:xfrm>
            <a:off x="4800600" y="1676400"/>
            <a:ext cx="1600200" cy="2000250"/>
          </a:xfrm>
          <a:prstGeom prst="rect">
            <a:avLst/>
          </a:prstGeom>
          <a:noFill/>
          <a:ln w="9525">
            <a:noFill/>
            <a:miter lim="800000"/>
            <a:headEnd/>
            <a:tailEnd/>
          </a:ln>
          <a:effectLst/>
        </p:spPr>
      </p:pic>
      <p:pic>
        <p:nvPicPr>
          <p:cNvPr id="78852" name="Picture 4"/>
          <p:cNvPicPr>
            <a:picLocks noChangeAspect="1" noChangeArrowheads="1"/>
          </p:cNvPicPr>
          <p:nvPr/>
        </p:nvPicPr>
        <p:blipFill>
          <a:blip r:embed="rId6" cstate="print"/>
          <a:srcRect/>
          <a:stretch>
            <a:fillRect/>
          </a:stretch>
        </p:blipFill>
        <p:spPr bwMode="auto">
          <a:xfrm>
            <a:off x="457200" y="3581400"/>
            <a:ext cx="3156488" cy="990600"/>
          </a:xfrm>
          <a:prstGeom prst="rect">
            <a:avLst/>
          </a:prstGeom>
          <a:noFill/>
          <a:ln w="9525">
            <a:noFill/>
            <a:miter lim="800000"/>
            <a:headEnd/>
            <a:tailEnd/>
          </a:ln>
          <a:effectLst/>
        </p:spPr>
      </p:pic>
      <p:pic>
        <p:nvPicPr>
          <p:cNvPr id="78853" name="Picture 5"/>
          <p:cNvPicPr>
            <a:picLocks noChangeAspect="1" noChangeArrowheads="1"/>
          </p:cNvPicPr>
          <p:nvPr/>
        </p:nvPicPr>
        <p:blipFill>
          <a:blip r:embed="rId7" cstate="print"/>
          <a:srcRect/>
          <a:stretch>
            <a:fillRect/>
          </a:stretch>
        </p:blipFill>
        <p:spPr bwMode="auto">
          <a:xfrm>
            <a:off x="312549" y="4419600"/>
            <a:ext cx="4107051" cy="914400"/>
          </a:xfrm>
          <a:prstGeom prst="rect">
            <a:avLst/>
          </a:prstGeom>
          <a:noFill/>
          <a:ln w="9525">
            <a:noFill/>
            <a:miter lim="800000"/>
            <a:headEnd/>
            <a:tailEnd/>
          </a:ln>
          <a:effectLst/>
        </p:spPr>
      </p:pic>
      <p:pic>
        <p:nvPicPr>
          <p:cNvPr id="78854" name="Picture 6"/>
          <p:cNvPicPr>
            <a:picLocks noChangeAspect="1" noChangeArrowheads="1"/>
          </p:cNvPicPr>
          <p:nvPr/>
        </p:nvPicPr>
        <p:blipFill>
          <a:blip r:embed="rId8" cstate="print"/>
          <a:srcRect/>
          <a:stretch>
            <a:fillRect/>
          </a:stretch>
        </p:blipFill>
        <p:spPr bwMode="auto">
          <a:xfrm>
            <a:off x="1295400" y="5562600"/>
            <a:ext cx="2820353" cy="600075"/>
          </a:xfrm>
          <a:prstGeom prst="rect">
            <a:avLst/>
          </a:prstGeom>
          <a:noFill/>
          <a:ln w="9525">
            <a:noFill/>
            <a:miter lim="800000"/>
            <a:headEnd/>
            <a:tailEnd/>
          </a:ln>
          <a:effectLst/>
        </p:spPr>
      </p:pic>
      <p:pic>
        <p:nvPicPr>
          <p:cNvPr id="78855" name="Picture 7"/>
          <p:cNvPicPr>
            <a:picLocks noChangeAspect="1" noChangeArrowheads="1"/>
          </p:cNvPicPr>
          <p:nvPr/>
        </p:nvPicPr>
        <p:blipFill>
          <a:blip r:embed="rId9" cstate="print"/>
          <a:srcRect/>
          <a:stretch>
            <a:fillRect/>
          </a:stretch>
        </p:blipFill>
        <p:spPr bwMode="auto">
          <a:xfrm>
            <a:off x="5033791" y="3505200"/>
            <a:ext cx="3195809" cy="795337"/>
          </a:xfrm>
          <a:prstGeom prst="rect">
            <a:avLst/>
          </a:prstGeom>
          <a:noFill/>
          <a:ln w="9525">
            <a:noFill/>
            <a:miter lim="800000"/>
            <a:headEnd/>
            <a:tailEnd/>
          </a:ln>
          <a:effectLst/>
        </p:spPr>
      </p:pic>
      <p:pic>
        <p:nvPicPr>
          <p:cNvPr id="78856" name="Picture 8"/>
          <p:cNvPicPr>
            <a:picLocks noChangeAspect="1" noChangeArrowheads="1"/>
          </p:cNvPicPr>
          <p:nvPr/>
        </p:nvPicPr>
        <p:blipFill>
          <a:blip r:embed="rId10" cstate="print"/>
          <a:srcRect/>
          <a:stretch>
            <a:fillRect/>
          </a:stretch>
        </p:blipFill>
        <p:spPr bwMode="auto">
          <a:xfrm>
            <a:off x="4953000" y="4419600"/>
            <a:ext cx="4071938" cy="1028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8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EKF</a:t>
            </a:r>
          </a:p>
          <a:p>
            <a:endParaRPr lang="en-US" dirty="0" smtClean="0"/>
          </a:p>
          <a:p>
            <a:endParaRPr lang="en-US" dirty="0" smtClean="0"/>
          </a:p>
          <a:p>
            <a:pPr>
              <a:buNone/>
            </a:pPr>
            <a:endParaRPr lang="en-US" dirty="0" smtClean="0"/>
          </a:p>
          <a:p>
            <a:r>
              <a:rPr lang="en-US" dirty="0" smtClean="0"/>
              <a:t>Suboptimal, </a:t>
            </a:r>
          </a:p>
          <a:p>
            <a:r>
              <a:rPr lang="en-US" dirty="0" smtClean="0"/>
              <a:t>Inefficiency</a:t>
            </a:r>
            <a:r>
              <a:rPr lang="en-US" dirty="0" smtClean="0">
                <a:sym typeface="Wingdings" pitchFamily="2" charset="2"/>
              </a:rPr>
              <a:t> because of linearization</a:t>
            </a:r>
          </a:p>
          <a:p>
            <a:r>
              <a:rPr lang="en-US" dirty="0" smtClean="0">
                <a:sym typeface="Wingdings" pitchFamily="2" charset="2"/>
              </a:rPr>
              <a:t>Fundamental flaw  changing normal distribution ad hoc</a:t>
            </a:r>
            <a:endParaRPr lang="en-US" dirty="0" smtClean="0"/>
          </a:p>
          <a:p>
            <a:endParaRPr lang="en-US" dirty="0" smtClean="0"/>
          </a:p>
        </p:txBody>
      </p:sp>
      <p:pic>
        <p:nvPicPr>
          <p:cNvPr id="79874" name="Picture 2"/>
          <p:cNvPicPr>
            <a:picLocks noChangeAspect="1" noChangeArrowheads="1"/>
          </p:cNvPicPr>
          <p:nvPr/>
        </p:nvPicPr>
        <p:blipFill>
          <a:blip r:embed="rId3" cstate="print"/>
          <a:srcRect/>
          <a:stretch>
            <a:fillRect/>
          </a:stretch>
        </p:blipFill>
        <p:spPr bwMode="auto">
          <a:xfrm>
            <a:off x="1752600" y="2057400"/>
            <a:ext cx="3832578" cy="106680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1828800" y="5603875"/>
            <a:ext cx="3027405" cy="457200"/>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5029200" y="5638800"/>
            <a:ext cx="1818186" cy="41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4754" name="Picture 2"/>
          <p:cNvPicPr>
            <a:picLocks noChangeAspect="1" noChangeArrowheads="1"/>
          </p:cNvPicPr>
          <p:nvPr/>
        </p:nvPicPr>
        <p:blipFill>
          <a:blip r:embed="rId3" cstate="print"/>
          <a:srcRect/>
          <a:stretch>
            <a:fillRect/>
          </a:stretch>
        </p:blipFill>
        <p:spPr bwMode="auto">
          <a:xfrm>
            <a:off x="1676400" y="1219200"/>
            <a:ext cx="5867400" cy="5468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5778" name="Picture 2"/>
          <p:cNvPicPr>
            <a:picLocks noChangeAspect="1" noChangeArrowheads="1"/>
          </p:cNvPicPr>
          <p:nvPr/>
        </p:nvPicPr>
        <p:blipFill>
          <a:blip r:embed="rId3" cstate="print"/>
          <a:srcRect/>
          <a:stretch>
            <a:fillRect/>
          </a:stretch>
        </p:blipFill>
        <p:spPr bwMode="auto">
          <a:xfrm>
            <a:off x="1752600" y="1600200"/>
            <a:ext cx="5750684" cy="50272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1676400" y="1352550"/>
            <a:ext cx="6144985" cy="5376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b="1" dirty="0" smtClean="0"/>
              <a:t>Probability</a:t>
            </a:r>
          </a:p>
          <a:p>
            <a:pPr lvl="1"/>
            <a:r>
              <a:rPr lang="en-US" dirty="0" smtClean="0"/>
              <a:t>Sample space</a:t>
            </a:r>
          </a:p>
          <a:p>
            <a:pPr lvl="1"/>
            <a:r>
              <a:rPr lang="en-US" i="1" dirty="0" smtClean="0"/>
              <a:t>p(A∪B)= p(A)+ p(B)</a:t>
            </a:r>
          </a:p>
          <a:p>
            <a:pPr lvl="1"/>
            <a:r>
              <a:rPr lang="en-US" i="1" dirty="0" smtClean="0"/>
              <a:t>p(A∩B)= p(A)p(B)			Joint probability(independent)</a:t>
            </a:r>
          </a:p>
          <a:p>
            <a:pPr lvl="1"/>
            <a:r>
              <a:rPr lang="en-US" i="1" dirty="0" smtClean="0"/>
              <a:t>p(A|B) = p(A∩B)/p(B)		Bay’s theorem</a:t>
            </a:r>
          </a:p>
          <a:p>
            <a:r>
              <a:rPr lang="en-US" b="1" dirty="0" smtClean="0"/>
              <a:t>Random Variables (RV)</a:t>
            </a:r>
          </a:p>
          <a:p>
            <a:pPr lvl="1"/>
            <a:r>
              <a:rPr lang="en-US" dirty="0" smtClean="0"/>
              <a:t>RV is a function, (X)</a:t>
            </a:r>
          </a:p>
          <a:p>
            <a:pPr lvl="1"/>
            <a:r>
              <a:rPr lang="en-US" dirty="0" smtClean="0"/>
              <a:t>mapping all points in the sample space to real numbers</a:t>
            </a:r>
          </a:p>
          <a:p>
            <a:pPr lvl="1"/>
            <a:endParaRPr lang="en-US" i="1" dirty="0" smtClean="0"/>
          </a:p>
        </p:txBody>
      </p:sp>
      <p:pic>
        <p:nvPicPr>
          <p:cNvPr id="1027" name="Picture 3"/>
          <p:cNvPicPr>
            <a:picLocks noChangeAspect="1" noChangeArrowheads="1"/>
          </p:cNvPicPr>
          <p:nvPr/>
        </p:nvPicPr>
        <p:blipFill>
          <a:blip r:embed="rId3" cstate="print"/>
          <a:srcRect/>
          <a:stretch>
            <a:fillRect/>
          </a:stretch>
        </p:blipFill>
        <p:spPr bwMode="auto">
          <a:xfrm>
            <a:off x="2133600" y="4953000"/>
            <a:ext cx="5181600" cy="159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7826" name="Picture 2"/>
          <p:cNvPicPr>
            <a:picLocks noChangeAspect="1" noChangeArrowheads="1"/>
          </p:cNvPicPr>
          <p:nvPr/>
        </p:nvPicPr>
        <p:blipFill>
          <a:blip r:embed="rId3" cstate="print"/>
          <a:srcRect/>
          <a:stretch>
            <a:fillRect/>
          </a:stretch>
        </p:blipFill>
        <p:spPr bwMode="auto">
          <a:xfrm>
            <a:off x="1752600" y="1485900"/>
            <a:ext cx="5923336"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8850" name="Picture 2"/>
          <p:cNvPicPr>
            <a:picLocks noChangeAspect="1" noChangeArrowheads="1"/>
          </p:cNvPicPr>
          <p:nvPr/>
        </p:nvPicPr>
        <p:blipFill>
          <a:blip r:embed="rId3" cstate="print"/>
          <a:srcRect/>
          <a:stretch>
            <a:fillRect/>
          </a:stretch>
        </p:blipFill>
        <p:spPr bwMode="auto">
          <a:xfrm>
            <a:off x="1894067" y="1481138"/>
            <a:ext cx="5878333" cy="514826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9874" name="Picture 2"/>
          <p:cNvPicPr>
            <a:picLocks noChangeAspect="1" noChangeArrowheads="1"/>
          </p:cNvPicPr>
          <p:nvPr/>
        </p:nvPicPr>
        <p:blipFill>
          <a:blip r:embed="rId3" cstate="print"/>
          <a:srcRect/>
          <a:stretch>
            <a:fillRect/>
          </a:stretch>
        </p:blipFill>
        <p:spPr bwMode="auto">
          <a:xfrm>
            <a:off x="1828800" y="1481138"/>
            <a:ext cx="5952566" cy="5224462"/>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     Cont.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990600" y="1314450"/>
            <a:ext cx="7086600" cy="531495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cstate="print"/>
          <a:srcRect/>
          <a:stretch>
            <a:fillRect/>
          </a:stretch>
        </p:blipFill>
        <p:spPr bwMode="auto">
          <a:xfrm>
            <a:off x="1981200" y="1828800"/>
            <a:ext cx="1847850" cy="155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EKF</a:t>
            </a:r>
          </a:p>
          <a:p>
            <a:endParaRPr lang="en-US" dirty="0" smtClean="0"/>
          </a:p>
        </p:txBody>
      </p:sp>
      <p:pic>
        <p:nvPicPr>
          <p:cNvPr id="80898" name="Picture 2"/>
          <p:cNvPicPr>
            <a:picLocks noChangeAspect="1" noChangeArrowheads="1"/>
          </p:cNvPicPr>
          <p:nvPr/>
        </p:nvPicPr>
        <p:blipFill>
          <a:blip r:embed="rId3" cstate="print"/>
          <a:srcRect/>
          <a:stretch>
            <a:fillRect/>
          </a:stretch>
        </p:blipFill>
        <p:spPr bwMode="auto">
          <a:xfrm>
            <a:off x="1219200" y="1981200"/>
            <a:ext cx="5576273" cy="105727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cstate="print"/>
          <a:srcRect/>
          <a:stretch>
            <a:fillRect/>
          </a:stretch>
        </p:blipFill>
        <p:spPr bwMode="auto">
          <a:xfrm>
            <a:off x="6705600" y="1600200"/>
            <a:ext cx="2286000" cy="1609668"/>
          </a:xfrm>
          <a:prstGeom prst="rect">
            <a:avLst/>
          </a:prstGeom>
          <a:noFill/>
          <a:ln w="9525">
            <a:noFill/>
            <a:miter lim="800000"/>
            <a:headEnd/>
            <a:tailEnd/>
          </a:ln>
          <a:effectLst/>
        </p:spPr>
      </p:pic>
      <p:pic>
        <p:nvPicPr>
          <p:cNvPr id="80900" name="Picture 4"/>
          <p:cNvPicPr>
            <a:picLocks noChangeAspect="1" noChangeArrowheads="1"/>
          </p:cNvPicPr>
          <p:nvPr/>
        </p:nvPicPr>
        <p:blipFill>
          <a:blip r:embed="rId5" cstate="print"/>
          <a:srcRect/>
          <a:stretch>
            <a:fillRect/>
          </a:stretch>
        </p:blipFill>
        <p:spPr bwMode="auto">
          <a:xfrm>
            <a:off x="1219200" y="3581399"/>
            <a:ext cx="4038600" cy="1406031"/>
          </a:xfrm>
          <a:prstGeom prst="rect">
            <a:avLst/>
          </a:prstGeom>
          <a:noFill/>
          <a:ln w="9525">
            <a:noFill/>
            <a:miter lim="800000"/>
            <a:headEnd/>
            <a:tailEnd/>
          </a:ln>
          <a:effectLst/>
        </p:spPr>
      </p:pic>
      <p:pic>
        <p:nvPicPr>
          <p:cNvPr id="80901" name="Picture 5"/>
          <p:cNvPicPr>
            <a:picLocks noChangeAspect="1" noChangeArrowheads="1"/>
          </p:cNvPicPr>
          <p:nvPr/>
        </p:nvPicPr>
        <p:blipFill>
          <a:blip r:embed="rId6" cstate="print"/>
          <a:srcRect/>
          <a:stretch>
            <a:fillRect/>
          </a:stretch>
        </p:blipFill>
        <p:spPr bwMode="auto">
          <a:xfrm>
            <a:off x="6489700" y="3962400"/>
            <a:ext cx="24257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sz="quarter" idx="1"/>
          </p:nvPr>
        </p:nvSpPr>
        <p:spPr>
          <a:xfrm>
            <a:off x="457200" y="1676400"/>
            <a:ext cx="8229600" cy="4648200"/>
          </a:xfrm>
        </p:spPr>
        <p:txBody>
          <a:bodyPr/>
          <a:lstStyle/>
          <a:p>
            <a:r>
              <a:rPr lang="en-US" dirty="0" smtClean="0">
                <a:latin typeface="Times New Roman" pitchFamily="18" charset="0"/>
                <a:cs typeface="Times New Roman" pitchFamily="18" charset="0"/>
              </a:rPr>
              <a:t>Model:</a:t>
            </a:r>
          </a:p>
          <a:p>
            <a:endParaRPr lang="en-US" sz="2800" dirty="0" smtClean="0"/>
          </a:p>
          <a:p>
            <a:r>
              <a:rPr lang="en-US" dirty="0" smtClean="0">
                <a:latin typeface="Times New Roman" pitchFamily="18" charset="0"/>
                <a:cs typeface="Times New Roman" pitchFamily="18" charset="0"/>
              </a:rPr>
              <a:t>Step1: predict</a:t>
            </a:r>
          </a:p>
          <a:p>
            <a:pPr>
              <a:buNone/>
            </a:pPr>
            <a:endParaRPr lang="en-US" sz="3000" dirty="0" smtClean="0"/>
          </a:p>
          <a:p>
            <a:r>
              <a:rPr lang="en-US" dirty="0" smtClean="0">
                <a:latin typeface="Times New Roman" pitchFamily="18" charset="0"/>
                <a:cs typeface="Times New Roman" pitchFamily="18" charset="0"/>
              </a:rPr>
              <a:t>Step2: correct</a:t>
            </a:r>
          </a:p>
        </p:txBody>
      </p:sp>
      <p:pic>
        <p:nvPicPr>
          <p:cNvPr id="2051" name="Picture 3"/>
          <p:cNvPicPr>
            <a:picLocks noChangeAspect="1" noChangeArrowheads="1"/>
          </p:cNvPicPr>
          <p:nvPr/>
        </p:nvPicPr>
        <p:blipFill>
          <a:blip r:embed="rId3" cstate="print"/>
          <a:srcRect/>
          <a:stretch>
            <a:fillRect/>
          </a:stretch>
        </p:blipFill>
        <p:spPr bwMode="auto">
          <a:xfrm>
            <a:off x="5029200" y="1752600"/>
            <a:ext cx="2809875" cy="6762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029200" y="2667000"/>
            <a:ext cx="3590925" cy="762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029200" y="3657600"/>
            <a:ext cx="2628900" cy="2124075"/>
          </a:xfrm>
          <a:prstGeom prst="rect">
            <a:avLst/>
          </a:prstGeom>
          <a:noFill/>
          <a:ln w="9525">
            <a:noFill/>
            <a:miter lim="800000"/>
            <a:headEnd/>
            <a:tailEnd/>
          </a:ln>
          <a:effectLst/>
        </p:spPr>
      </p:pic>
      <p:cxnSp>
        <p:nvCxnSpPr>
          <p:cNvPr id="10" name="Straight Connector 9"/>
          <p:cNvCxnSpPr/>
          <p:nvPr/>
        </p:nvCxnSpPr>
        <p:spPr>
          <a:xfrm>
            <a:off x="609600" y="2514600"/>
            <a:ext cx="792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581400"/>
            <a:ext cx="792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5867400"/>
            <a:ext cx="792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6" cstate="print"/>
          <a:srcRect/>
          <a:stretch>
            <a:fillRect/>
          </a:stretch>
        </p:blipFill>
        <p:spPr bwMode="auto">
          <a:xfrm>
            <a:off x="2819400" y="5943600"/>
            <a:ext cx="2276475" cy="7429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5486400" y="5943600"/>
            <a:ext cx="1743075" cy="695325"/>
          </a:xfrm>
          <a:prstGeom prst="rect">
            <a:avLst/>
          </a:prstGeom>
          <a:noFill/>
          <a:ln w="9525">
            <a:noFill/>
            <a:miter lim="800000"/>
            <a:headEnd/>
            <a:tailEnd/>
          </a:ln>
          <a:effectLst/>
        </p:spPr>
      </p:pic>
      <p:sp>
        <p:nvSpPr>
          <p:cNvPr id="19" name="Title 1"/>
          <p:cNvSpPr>
            <a:spLocks noGrp="1"/>
          </p:cNvSpPr>
          <p:nvPr>
            <p:ph type="title"/>
          </p:nvPr>
        </p:nvSpPr>
        <p:spPr>
          <a:xfrm>
            <a:off x="914400" y="274638"/>
            <a:ext cx="7772400" cy="1143000"/>
          </a:xfrm>
        </p:spPr>
        <p:txBody>
          <a:bodyPr/>
          <a:lstStyle/>
          <a:p>
            <a:r>
              <a:rPr lang="en-US" dirty="0" smtClean="0"/>
              <a:t>EKF</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lstStyle/>
          <a:p>
            <a:r>
              <a:rPr lang="en-US" dirty="0" smtClean="0"/>
              <a:t>Example:</a:t>
            </a:r>
          </a:p>
          <a:p>
            <a:pPr>
              <a:buNone/>
            </a:pP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1676400" y="1871663"/>
            <a:ext cx="5762447" cy="2166937"/>
          </a:xfrm>
          <a:prstGeom prst="rect">
            <a:avLst/>
          </a:prstGeom>
          <a:noFill/>
          <a:ln w="9525">
            <a:noFill/>
            <a:miter lim="800000"/>
            <a:headEnd/>
            <a:tailEnd/>
          </a:ln>
          <a:effectLst/>
        </p:spPr>
      </p:pic>
      <p:pic>
        <p:nvPicPr>
          <p:cNvPr id="81923" name="Picture 3"/>
          <p:cNvPicPr>
            <a:picLocks noChangeAspect="1" noChangeArrowheads="1"/>
          </p:cNvPicPr>
          <p:nvPr/>
        </p:nvPicPr>
        <p:blipFill>
          <a:blip r:embed="rId4" cstate="print"/>
          <a:srcRect/>
          <a:stretch>
            <a:fillRect/>
          </a:stretch>
        </p:blipFill>
        <p:spPr bwMode="auto">
          <a:xfrm>
            <a:off x="2133600" y="5486400"/>
            <a:ext cx="5069847" cy="1176337"/>
          </a:xfrm>
          <a:prstGeom prst="rect">
            <a:avLst/>
          </a:prstGeom>
          <a:noFill/>
          <a:ln w="9525">
            <a:noFill/>
            <a:miter lim="800000"/>
            <a:headEnd/>
            <a:tailEnd/>
          </a:ln>
          <a:effectLst/>
        </p:spPr>
      </p:pic>
      <p:pic>
        <p:nvPicPr>
          <p:cNvPr id="81924" name="Picture 4"/>
          <p:cNvPicPr>
            <a:picLocks noChangeAspect="1" noChangeArrowheads="1"/>
          </p:cNvPicPr>
          <p:nvPr/>
        </p:nvPicPr>
        <p:blipFill>
          <a:blip r:embed="rId5" cstate="print"/>
          <a:srcRect/>
          <a:stretch>
            <a:fillRect/>
          </a:stretch>
        </p:blipFill>
        <p:spPr bwMode="auto">
          <a:xfrm>
            <a:off x="1219200" y="4267200"/>
            <a:ext cx="7012816" cy="1062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EKF</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Assignment:</a:t>
            </a:r>
          </a:p>
          <a:p>
            <a:pPr>
              <a:buNone/>
            </a:pPr>
            <a:r>
              <a:rPr lang="en-US" dirty="0" smtClean="0"/>
              <a:t>Consider following state space model:</a:t>
            </a:r>
          </a:p>
          <a:p>
            <a:pPr>
              <a:buNone/>
            </a:pPr>
            <a:r>
              <a:rPr lang="en-US" dirty="0" smtClean="0"/>
              <a:t>x1(k)  = sin((k-1)*x2(k-1)) +v</a:t>
            </a:r>
          </a:p>
          <a:p>
            <a:pPr>
              <a:buNone/>
            </a:pPr>
            <a:r>
              <a:rPr lang="en-US" dirty="0" smtClean="0"/>
              <a:t>x2(k) = x2(k-1)</a:t>
            </a:r>
          </a:p>
          <a:p>
            <a:pPr>
              <a:buNone/>
            </a:pPr>
            <a:r>
              <a:rPr lang="en-US" dirty="0" smtClean="0"/>
              <a:t>y = x1(k) + w</a:t>
            </a:r>
          </a:p>
          <a:p>
            <a:pPr>
              <a:buNone/>
            </a:pPr>
            <a:r>
              <a:rPr lang="en-US" dirty="0" smtClean="0"/>
              <a:t>v is noisy input signal, </a:t>
            </a:r>
            <a:r>
              <a:rPr lang="en-US" dirty="0" err="1" smtClean="0"/>
              <a:t>v~N</a:t>
            </a:r>
            <a:r>
              <a:rPr lang="en-US" dirty="0" smtClean="0"/>
              <a:t>(0, 0.5), </a:t>
            </a:r>
          </a:p>
          <a:p>
            <a:pPr>
              <a:buNone/>
            </a:pPr>
            <a:r>
              <a:rPr lang="en-US" dirty="0" smtClean="0"/>
              <a:t>w is observation noise, </a:t>
            </a:r>
            <a:r>
              <a:rPr lang="en-US" dirty="0" err="1" smtClean="0"/>
              <a:t>w~N</a:t>
            </a:r>
            <a:r>
              <a:rPr lang="en-US" dirty="0" smtClean="0"/>
              <a:t>(0, 0.1)</a:t>
            </a:r>
          </a:p>
          <a:p>
            <a:pPr>
              <a:buNone/>
            </a:pPr>
            <a:r>
              <a:rPr lang="en-US" dirty="0" smtClean="0"/>
              <a:t>Simulate the system with given parameters and filter the states.</a:t>
            </a:r>
          </a:p>
          <a:p>
            <a:pPr>
              <a:buNone/>
            </a:pPr>
            <a:r>
              <a:rPr lang="en-US" dirty="0" smtClean="0"/>
              <a:t>- MATLAB figures of states and covariance matrix</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EKF_this</a:t>
            </a:r>
            <a:r>
              <a:rPr lang="en-US" dirty="0" smtClean="0"/>
              <a:t> assignments is optional</a:t>
            </a:r>
            <a:endParaRPr lang="en-US" dirty="0"/>
          </a:p>
        </p:txBody>
      </p:sp>
      <p:sp>
        <p:nvSpPr>
          <p:cNvPr id="3" name="Content Placeholder 2"/>
          <p:cNvSpPr>
            <a:spLocks noGrp="1"/>
          </p:cNvSpPr>
          <p:nvPr>
            <p:ph sz="quarter" idx="1"/>
          </p:nvPr>
        </p:nvSpPr>
        <p:spPr/>
        <p:txBody>
          <a:bodyPr>
            <a:normAutofit/>
          </a:bodyPr>
          <a:lstStyle/>
          <a:p>
            <a:r>
              <a:rPr lang="en-US" dirty="0" smtClean="0"/>
              <a:t>Assignment(optional): </a:t>
            </a:r>
            <a:r>
              <a:rPr lang="en-US" dirty="0" smtClean="0"/>
              <a:t>Ackerman steering car</a:t>
            </a:r>
          </a:p>
          <a:p>
            <a:r>
              <a:rPr lang="en-US" dirty="0" smtClean="0"/>
              <a:t>process model (nonlinear):</a:t>
            </a:r>
          </a:p>
          <a:p>
            <a:endParaRPr lang="en-US" dirty="0" smtClean="0"/>
          </a:p>
          <a:p>
            <a:endParaRPr lang="en-US" dirty="0" smtClean="0"/>
          </a:p>
          <a:p>
            <a:r>
              <a:rPr lang="en-US" dirty="0" smtClean="0"/>
              <a:t>States are (x, y, orientation)</a:t>
            </a:r>
          </a:p>
          <a:p>
            <a:r>
              <a:rPr lang="en-US" dirty="0" smtClean="0"/>
              <a:t>observation model (linear):</a:t>
            </a:r>
          </a:p>
          <a:p>
            <a:pPr>
              <a:buNone/>
            </a:pPr>
            <a:r>
              <a:rPr lang="en-US" dirty="0" smtClean="0"/>
              <a:t>    H = [1 0 0;0 1 0; 0 0 1];</a:t>
            </a:r>
          </a:p>
          <a:p>
            <a:pPr>
              <a:buNone/>
            </a:pPr>
            <a:r>
              <a:rPr lang="en-US" dirty="0" smtClean="0"/>
              <a:t>In x-y plane, </a:t>
            </a:r>
          </a:p>
          <a:p>
            <a:pPr>
              <a:buNone/>
            </a:pPr>
            <a:r>
              <a:rPr lang="en-US" dirty="0" smtClean="0"/>
              <a:t>start from (0,0), go to (4,0), then (4,4), then (0,0)</a:t>
            </a:r>
          </a:p>
          <a:p>
            <a:pPr>
              <a:buNone/>
            </a:pPr>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1066800" y="2362200"/>
            <a:ext cx="2612292"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EKF_this</a:t>
            </a:r>
            <a:r>
              <a:rPr lang="en-US" dirty="0" smtClean="0"/>
              <a:t> assignments is optional</a:t>
            </a:r>
            <a:endParaRPr lang="en-US" dirty="0"/>
          </a:p>
        </p:txBody>
      </p:sp>
      <p:sp>
        <p:nvSpPr>
          <p:cNvPr id="3" name="Content Placeholder 2"/>
          <p:cNvSpPr>
            <a:spLocks noGrp="1"/>
          </p:cNvSpPr>
          <p:nvPr>
            <p:ph sz="quarter" idx="1"/>
          </p:nvPr>
        </p:nvSpPr>
        <p:spPr/>
        <p:txBody>
          <a:bodyPr>
            <a:normAutofit/>
          </a:bodyPr>
          <a:lstStyle/>
          <a:p>
            <a:pPr lvl="1"/>
            <a:r>
              <a:rPr lang="en-US" dirty="0" smtClean="0"/>
              <a:t>3 MATLAB figures, each including filtered and un-</a:t>
            </a:r>
            <a:r>
              <a:rPr lang="en-US" dirty="0" err="1" smtClean="0"/>
              <a:t>filterd</a:t>
            </a:r>
            <a:r>
              <a:rPr lang="en-US" dirty="0" smtClean="0"/>
              <a:t> x, y and orientation</a:t>
            </a:r>
          </a:p>
          <a:p>
            <a:pPr lvl="1"/>
            <a:r>
              <a:rPr lang="en-US" dirty="0" smtClean="0"/>
              <a:t>Simulation time, for T = 0.025</a:t>
            </a:r>
          </a:p>
          <a:p>
            <a:pPr lvl="1"/>
            <a:r>
              <a:rPr lang="en-US" dirty="0" smtClean="0"/>
              <a:t>V= 3; % m/s, forward velocity is fixed</a:t>
            </a:r>
          </a:p>
          <a:p>
            <a:pPr lvl="1"/>
            <a:r>
              <a:rPr lang="en-US" dirty="0" smtClean="0"/>
              <a:t>wheel base= 4;</a:t>
            </a:r>
          </a:p>
          <a:p>
            <a:pPr lvl="1"/>
            <a:r>
              <a:rPr lang="en-US" dirty="0" err="1" smtClean="0"/>
              <a:t>sigmaV</a:t>
            </a:r>
            <a:r>
              <a:rPr lang="en-US" dirty="0" smtClean="0"/>
              <a:t>= 0.3; % m/s</a:t>
            </a:r>
          </a:p>
          <a:p>
            <a:pPr lvl="1"/>
            <a:r>
              <a:rPr lang="en-US" dirty="0" err="1" smtClean="0"/>
              <a:t>sigmaG</a:t>
            </a:r>
            <a:r>
              <a:rPr lang="en-US" dirty="0" smtClean="0"/>
              <a:t>= (3.0*pi/180); % radians</a:t>
            </a:r>
          </a:p>
          <a:p>
            <a:pPr lvl="1"/>
            <a:r>
              <a:rPr lang="en-US" dirty="0" smtClean="0"/>
              <a:t>Q= [sigmaV^2 0; 0 sigmaG^2];</a:t>
            </a:r>
          </a:p>
          <a:p>
            <a:pPr lvl="1"/>
            <a:r>
              <a:rPr lang="en-US" dirty="0" err="1" smtClean="0"/>
              <a:t>sigmaX</a:t>
            </a:r>
            <a:r>
              <a:rPr lang="en-US" dirty="0" smtClean="0"/>
              <a:t>= 0.1; 	% m, x</a:t>
            </a:r>
          </a:p>
          <a:p>
            <a:pPr lvl="1"/>
            <a:r>
              <a:rPr lang="en-US" dirty="0" err="1" smtClean="0"/>
              <a:t>sigmaY</a:t>
            </a:r>
            <a:r>
              <a:rPr lang="en-US" dirty="0" smtClean="0"/>
              <a:t>= 0.1; 	% m, y</a:t>
            </a:r>
          </a:p>
          <a:p>
            <a:pPr lvl="1"/>
            <a:r>
              <a:rPr lang="en-US" dirty="0" err="1" smtClean="0"/>
              <a:t>sigmaO</a:t>
            </a:r>
            <a:r>
              <a:rPr lang="en-US" dirty="0" smtClean="0"/>
              <a:t>= 0.005; 	% </a:t>
            </a:r>
            <a:r>
              <a:rPr lang="en-US" dirty="0" err="1" smtClean="0"/>
              <a:t>radian,orientation</a:t>
            </a:r>
            <a:endParaRPr lang="en-US" dirty="0" smtClean="0"/>
          </a:p>
          <a:p>
            <a:pPr lvl="1"/>
            <a:endParaRPr lang="en-US" dirty="0" smtClean="0"/>
          </a:p>
          <a:p>
            <a:pPr lvl="1"/>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Cont.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241026" y="4876800"/>
            <a:ext cx="2703419" cy="476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362200" y="5362575"/>
            <a:ext cx="4377584" cy="12668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1295400" y="1828800"/>
            <a:ext cx="6076950" cy="1857375"/>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3246967" y="3657600"/>
            <a:ext cx="2696633"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t>1. Introduction</a:t>
            </a:r>
          </a:p>
          <a:p>
            <a:r>
              <a:rPr lang="en-US" dirty="0" smtClean="0"/>
              <a:t>2. Probability and Random Variables</a:t>
            </a:r>
          </a:p>
          <a:p>
            <a:r>
              <a:rPr lang="en-US" dirty="0" smtClean="0"/>
              <a:t>3. The </a:t>
            </a:r>
            <a:r>
              <a:rPr lang="en-US" dirty="0" err="1" smtClean="0"/>
              <a:t>Kalman</a:t>
            </a:r>
            <a:r>
              <a:rPr lang="en-US" dirty="0" smtClean="0"/>
              <a:t> Filter</a:t>
            </a:r>
          </a:p>
          <a:p>
            <a:r>
              <a:rPr lang="en-US" dirty="0" smtClean="0"/>
              <a:t>4. Extended </a:t>
            </a:r>
            <a:r>
              <a:rPr lang="en-US" dirty="0" err="1" smtClean="0"/>
              <a:t>Kalman</a:t>
            </a:r>
            <a:r>
              <a:rPr lang="en-US" dirty="0" smtClean="0"/>
              <a:t> Filter (EKF)</a:t>
            </a:r>
          </a:p>
          <a:p>
            <a:r>
              <a:rPr lang="en-US" dirty="0" smtClean="0">
                <a:solidFill>
                  <a:srgbClr val="FF0000"/>
                </a:solidFill>
              </a:rPr>
              <a:t>5. Particle Filter</a:t>
            </a:r>
          </a:p>
          <a:p>
            <a:r>
              <a:rPr lang="en-US" dirty="0" smtClean="0"/>
              <a:t>6. SLAM</a:t>
            </a:r>
          </a:p>
          <a:p>
            <a:pPr>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ym typeface="Wingdings" pitchFamily="2" charset="2"/>
              </a:rPr>
              <a:t>Bayesian Estimation</a:t>
            </a:r>
            <a:endParaRPr lang="en-US" dirty="0"/>
          </a:p>
        </p:txBody>
      </p:sp>
      <p:sp>
        <p:nvSpPr>
          <p:cNvPr id="3" name="Content Placeholder 2"/>
          <p:cNvSpPr>
            <a:spLocks noGrp="1"/>
          </p:cNvSpPr>
          <p:nvPr>
            <p:ph sz="quarter" idx="1"/>
          </p:nvPr>
        </p:nvSpPr>
        <p:spPr/>
        <p:txBody>
          <a:bodyPr>
            <a:normAutofit/>
          </a:bodyPr>
          <a:lstStyle/>
          <a:p>
            <a:r>
              <a:rPr lang="en-US" sz="2900" dirty="0" smtClean="0">
                <a:sym typeface="Wingdings" pitchFamily="2" charset="2"/>
              </a:rPr>
              <a:t>Recursive Bayesian Estimation</a:t>
            </a:r>
          </a:p>
          <a:p>
            <a:endParaRPr lang="en-US" sz="2900" dirty="0" smtClean="0">
              <a:sym typeface="Wingdings" pitchFamily="2" charset="2"/>
            </a:endParaRPr>
          </a:p>
          <a:p>
            <a:endParaRPr lang="en-US" sz="2900" dirty="0" smtClean="0">
              <a:sym typeface="Wingdings" pitchFamily="2" charset="2"/>
            </a:endParaRPr>
          </a:p>
          <a:p>
            <a:pPr lvl="1"/>
            <a:r>
              <a:rPr lang="en-US" sz="2700" dirty="0" smtClean="0">
                <a:sym typeface="Wingdings" pitchFamily="2" charset="2"/>
              </a:rPr>
              <a:t>Known </a:t>
            </a:r>
            <a:r>
              <a:rPr lang="en-US" sz="2700" dirty="0" err="1" smtClean="0">
                <a:sym typeface="Wingdings" pitchFamily="2" charset="2"/>
              </a:rPr>
              <a:t>pdf</a:t>
            </a:r>
            <a:r>
              <a:rPr lang="en-US" sz="2700" dirty="0" smtClean="0">
                <a:sym typeface="Wingdings" pitchFamily="2" charset="2"/>
              </a:rPr>
              <a:t> for q and r</a:t>
            </a:r>
          </a:p>
          <a:p>
            <a:r>
              <a:rPr lang="en-US" sz="2900" dirty="0" smtClean="0">
                <a:sym typeface="Wingdings" pitchFamily="2" charset="2"/>
              </a:rPr>
              <a:t>Given</a:t>
            </a:r>
          </a:p>
          <a:p>
            <a:endParaRPr lang="en-US" sz="2900" dirty="0" smtClean="0">
              <a:sym typeface="Wingdings" pitchFamily="2" charset="2"/>
            </a:endParaRPr>
          </a:p>
          <a:p>
            <a:endParaRPr lang="en-US" sz="2900" dirty="0" smtClean="0">
              <a:sym typeface="Wingdings" pitchFamily="2" charset="2"/>
            </a:endParaRPr>
          </a:p>
          <a:p>
            <a:r>
              <a:rPr lang="en-US" sz="2900" dirty="0" smtClean="0">
                <a:sym typeface="Wingdings" pitchFamily="2" charset="2"/>
              </a:rPr>
              <a:t>Find</a:t>
            </a:r>
          </a:p>
          <a:p>
            <a:endParaRPr lang="en-US" sz="2300" dirty="0" smtClean="0">
              <a:sym typeface="Wingdings" pitchFamily="2" charset="2"/>
            </a:endParaRPr>
          </a:p>
        </p:txBody>
      </p:sp>
      <p:pic>
        <p:nvPicPr>
          <p:cNvPr id="74754" name="Picture 2"/>
          <p:cNvPicPr>
            <a:picLocks noChangeAspect="1" noChangeArrowheads="1"/>
          </p:cNvPicPr>
          <p:nvPr/>
        </p:nvPicPr>
        <p:blipFill>
          <a:blip r:embed="rId3" cstate="print"/>
          <a:srcRect/>
          <a:stretch>
            <a:fillRect/>
          </a:stretch>
        </p:blipFill>
        <p:spPr bwMode="auto">
          <a:xfrm>
            <a:off x="3320142" y="2209800"/>
            <a:ext cx="2299138" cy="38100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4" cstate="print"/>
          <a:srcRect/>
          <a:stretch>
            <a:fillRect/>
          </a:stretch>
        </p:blipFill>
        <p:spPr bwMode="auto">
          <a:xfrm>
            <a:off x="3733800" y="2743200"/>
            <a:ext cx="1643743" cy="304800"/>
          </a:xfrm>
          <a:prstGeom prst="rect">
            <a:avLst/>
          </a:prstGeom>
          <a:noFill/>
          <a:ln w="9525">
            <a:noFill/>
            <a:miter lim="800000"/>
            <a:headEnd/>
            <a:tailEnd/>
          </a:ln>
          <a:effectLst/>
        </p:spPr>
      </p:pic>
      <p:pic>
        <p:nvPicPr>
          <p:cNvPr id="74756" name="Picture 4"/>
          <p:cNvPicPr>
            <a:picLocks noChangeAspect="1" noChangeArrowheads="1"/>
          </p:cNvPicPr>
          <p:nvPr/>
        </p:nvPicPr>
        <p:blipFill>
          <a:blip r:embed="rId5" cstate="print"/>
          <a:srcRect/>
          <a:stretch>
            <a:fillRect/>
          </a:stretch>
        </p:blipFill>
        <p:spPr bwMode="auto">
          <a:xfrm>
            <a:off x="1905000" y="4191000"/>
            <a:ext cx="2492188" cy="609600"/>
          </a:xfrm>
          <a:prstGeom prst="rect">
            <a:avLst/>
          </a:prstGeom>
          <a:noFill/>
          <a:ln w="9525">
            <a:noFill/>
            <a:miter lim="800000"/>
            <a:headEnd/>
            <a:tailEnd/>
          </a:ln>
          <a:effectLst/>
        </p:spPr>
      </p:pic>
      <p:pic>
        <p:nvPicPr>
          <p:cNvPr id="74757" name="Picture 5"/>
          <p:cNvPicPr>
            <a:picLocks noChangeAspect="1" noChangeArrowheads="1"/>
          </p:cNvPicPr>
          <p:nvPr/>
        </p:nvPicPr>
        <p:blipFill>
          <a:blip r:embed="rId6" cstate="print"/>
          <a:srcRect/>
          <a:stretch>
            <a:fillRect/>
          </a:stretch>
        </p:blipFill>
        <p:spPr bwMode="auto">
          <a:xfrm>
            <a:off x="5486400" y="4267200"/>
            <a:ext cx="2873619" cy="504825"/>
          </a:xfrm>
          <a:prstGeom prst="rect">
            <a:avLst/>
          </a:prstGeom>
          <a:noFill/>
          <a:ln w="9525">
            <a:noFill/>
            <a:miter lim="800000"/>
            <a:headEnd/>
            <a:tailEnd/>
          </a:ln>
          <a:effectLst/>
        </p:spPr>
      </p:pic>
      <p:pic>
        <p:nvPicPr>
          <p:cNvPr id="74758" name="Picture 6"/>
          <p:cNvPicPr>
            <a:picLocks noChangeAspect="1" noChangeArrowheads="1"/>
          </p:cNvPicPr>
          <p:nvPr/>
        </p:nvPicPr>
        <p:blipFill>
          <a:blip r:embed="rId7" cstate="print"/>
          <a:srcRect/>
          <a:stretch>
            <a:fillRect/>
          </a:stretch>
        </p:blipFill>
        <p:spPr bwMode="auto">
          <a:xfrm>
            <a:off x="1828800" y="5638800"/>
            <a:ext cx="160020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ym typeface="Wingdings" pitchFamily="2" charset="2"/>
              </a:rPr>
              <a:t>Bayesian Estimation</a:t>
            </a:r>
            <a:endParaRPr lang="en-US" b="1" dirty="0"/>
          </a:p>
        </p:txBody>
      </p:sp>
      <p:sp>
        <p:nvSpPr>
          <p:cNvPr id="3" name="Content Placeholder 2"/>
          <p:cNvSpPr>
            <a:spLocks noGrp="1"/>
          </p:cNvSpPr>
          <p:nvPr>
            <p:ph sz="quarter" idx="1"/>
          </p:nvPr>
        </p:nvSpPr>
        <p:spPr/>
        <p:txBody>
          <a:bodyPr>
            <a:normAutofit/>
          </a:bodyPr>
          <a:lstStyle/>
          <a:p>
            <a:endParaRPr lang="en-US" sz="2900" dirty="0" smtClean="0">
              <a:sym typeface="Wingdings" pitchFamily="2" charset="2"/>
            </a:endParaRPr>
          </a:p>
          <a:p>
            <a:endParaRPr lang="en-US" sz="2900" dirty="0" smtClean="0">
              <a:sym typeface="Wingdings" pitchFamily="2" charset="2"/>
            </a:endParaRPr>
          </a:p>
          <a:p>
            <a:r>
              <a:rPr lang="en-US" sz="2900" dirty="0" smtClean="0">
                <a:sym typeface="Wingdings" pitchFamily="2" charset="2"/>
              </a:rPr>
              <a:t>1) Chapman-</a:t>
            </a:r>
            <a:r>
              <a:rPr lang="en-US" sz="2900" dirty="0" err="1" smtClean="0">
                <a:sym typeface="Wingdings" pitchFamily="2" charset="2"/>
              </a:rPr>
              <a:t>Kolmogorov</a:t>
            </a:r>
            <a:r>
              <a:rPr lang="en-US" sz="2900" dirty="0" smtClean="0">
                <a:sym typeface="Wingdings" pitchFamily="2" charset="2"/>
              </a:rPr>
              <a:t> eq. (using process model)</a:t>
            </a: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a:p>
            <a:r>
              <a:rPr lang="en-US" sz="2900" dirty="0" smtClean="0">
                <a:sym typeface="Wingdings" pitchFamily="2" charset="2"/>
              </a:rPr>
              <a:t>2) update (using observation model)</a:t>
            </a:r>
          </a:p>
          <a:p>
            <a:endParaRPr lang="en-US" sz="2900" dirty="0" smtClean="0">
              <a:sym typeface="Wingdings" pitchFamily="2" charset="2"/>
            </a:endParaRPr>
          </a:p>
          <a:p>
            <a:endParaRPr lang="en-US" sz="2300" dirty="0" smtClean="0">
              <a:sym typeface="Wingdings" pitchFamily="2" charset="2"/>
            </a:endParaRPr>
          </a:p>
        </p:txBody>
      </p:sp>
      <p:pic>
        <p:nvPicPr>
          <p:cNvPr id="75778" name="Picture 2"/>
          <p:cNvPicPr>
            <a:picLocks noChangeAspect="1" noChangeArrowheads="1"/>
          </p:cNvPicPr>
          <p:nvPr/>
        </p:nvPicPr>
        <p:blipFill>
          <a:blip r:embed="rId3" cstate="print"/>
          <a:srcRect/>
          <a:stretch>
            <a:fillRect/>
          </a:stretch>
        </p:blipFill>
        <p:spPr bwMode="auto">
          <a:xfrm>
            <a:off x="1952625" y="2971800"/>
            <a:ext cx="4829175" cy="609600"/>
          </a:xfrm>
          <a:prstGeom prst="rect">
            <a:avLst/>
          </a:prstGeom>
          <a:noFill/>
          <a:ln w="9525">
            <a:noFill/>
            <a:miter lim="800000"/>
            <a:headEnd/>
            <a:tailEnd/>
          </a:ln>
          <a:effectLst/>
        </p:spPr>
      </p:pic>
      <p:grpSp>
        <p:nvGrpSpPr>
          <p:cNvPr id="16" name="Group 15"/>
          <p:cNvGrpSpPr/>
          <p:nvPr/>
        </p:nvGrpSpPr>
        <p:grpSpPr>
          <a:xfrm>
            <a:off x="1524000" y="1600200"/>
            <a:ext cx="6248400" cy="381023"/>
            <a:chOff x="1524000" y="1600200"/>
            <a:chExt cx="6248400" cy="381023"/>
          </a:xfrm>
        </p:grpSpPr>
        <p:pic>
          <p:nvPicPr>
            <p:cNvPr id="10" name="Picture 4"/>
            <p:cNvPicPr>
              <a:picLocks noChangeAspect="1" noChangeArrowheads="1"/>
            </p:cNvPicPr>
            <p:nvPr/>
          </p:nvPicPr>
          <p:blipFill>
            <a:blip r:embed="rId4" cstate="print"/>
            <a:srcRect/>
            <a:stretch>
              <a:fillRect/>
            </a:stretch>
          </p:blipFill>
          <p:spPr bwMode="auto">
            <a:xfrm>
              <a:off x="1524000" y="1625598"/>
              <a:ext cx="1453880" cy="355625"/>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3505201" y="1658256"/>
              <a:ext cx="1676399" cy="294503"/>
            </a:xfrm>
            <a:prstGeom prst="rect">
              <a:avLst/>
            </a:prstGeom>
            <a:noFill/>
            <a:ln w="9525">
              <a:noFill/>
              <a:miter lim="800000"/>
              <a:headEnd/>
              <a:tailEnd/>
            </a:ln>
            <a:effectLst/>
          </p:spPr>
        </p:pic>
        <p:pic>
          <p:nvPicPr>
            <p:cNvPr id="13" name="Picture 6"/>
            <p:cNvPicPr>
              <a:picLocks noChangeAspect="1" noChangeArrowheads="1"/>
            </p:cNvPicPr>
            <p:nvPr/>
          </p:nvPicPr>
          <p:blipFill>
            <a:blip r:embed="rId6" cstate="print"/>
            <a:srcRect/>
            <a:stretch>
              <a:fillRect/>
            </a:stretch>
          </p:blipFill>
          <p:spPr bwMode="auto">
            <a:xfrm>
              <a:off x="6629400" y="1600200"/>
              <a:ext cx="1143000" cy="381000"/>
            </a:xfrm>
            <a:prstGeom prst="rect">
              <a:avLst/>
            </a:prstGeom>
            <a:noFill/>
            <a:ln w="9525">
              <a:noFill/>
              <a:miter lim="800000"/>
              <a:headEnd/>
              <a:tailEnd/>
            </a:ln>
            <a:effectLst/>
          </p:spPr>
        </p:pic>
        <p:sp>
          <p:nvSpPr>
            <p:cNvPr id="14" name="Right Arrow 13"/>
            <p:cNvSpPr/>
            <p:nvPr/>
          </p:nvSpPr>
          <p:spPr>
            <a:xfrm>
              <a:off x="5334000" y="16764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3124200" y="1676400"/>
              <a:ext cx="2286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524000" y="2133600"/>
            <a:ext cx="4419600" cy="381000"/>
            <a:chOff x="1524000" y="2133600"/>
            <a:chExt cx="4419600" cy="381000"/>
          </a:xfrm>
        </p:grpSpPr>
        <p:pic>
          <p:nvPicPr>
            <p:cNvPr id="18" name="Picture 2"/>
            <p:cNvPicPr>
              <a:picLocks noChangeAspect="1" noChangeArrowheads="1"/>
            </p:cNvPicPr>
            <p:nvPr/>
          </p:nvPicPr>
          <p:blipFill>
            <a:blip r:embed="rId7" cstate="print"/>
            <a:srcRect/>
            <a:stretch>
              <a:fillRect/>
            </a:stretch>
          </p:blipFill>
          <p:spPr bwMode="auto">
            <a:xfrm>
              <a:off x="1524000" y="2133600"/>
              <a:ext cx="2299138" cy="381000"/>
            </a:xfrm>
            <a:prstGeom prst="rect">
              <a:avLst/>
            </a:prstGeom>
            <a:noFill/>
            <a:ln w="9525">
              <a:noFill/>
              <a:miter lim="800000"/>
              <a:headEnd/>
              <a:tailEnd/>
            </a:ln>
            <a:effectLst/>
          </p:spPr>
        </p:pic>
        <p:pic>
          <p:nvPicPr>
            <p:cNvPr id="19" name="Picture 3"/>
            <p:cNvPicPr>
              <a:picLocks noChangeAspect="1" noChangeArrowheads="1"/>
            </p:cNvPicPr>
            <p:nvPr/>
          </p:nvPicPr>
          <p:blipFill>
            <a:blip r:embed="rId8" cstate="print"/>
            <a:srcRect/>
            <a:stretch>
              <a:fillRect/>
            </a:stretch>
          </p:blipFill>
          <p:spPr bwMode="auto">
            <a:xfrm>
              <a:off x="4299857" y="2209800"/>
              <a:ext cx="1643743" cy="304800"/>
            </a:xfrm>
            <a:prstGeom prst="rect">
              <a:avLst/>
            </a:prstGeom>
            <a:noFill/>
            <a:ln w="9525">
              <a:noFill/>
              <a:miter lim="800000"/>
              <a:headEnd/>
              <a:tailEnd/>
            </a:ln>
            <a:effectLst/>
          </p:spPr>
        </p:pic>
      </p:grpSp>
      <p:pic>
        <p:nvPicPr>
          <p:cNvPr id="75779" name="Picture 3"/>
          <p:cNvPicPr>
            <a:picLocks noChangeAspect="1" noChangeArrowheads="1"/>
          </p:cNvPicPr>
          <p:nvPr/>
        </p:nvPicPr>
        <p:blipFill>
          <a:blip r:embed="rId9" cstate="print"/>
          <a:srcRect/>
          <a:stretch>
            <a:fillRect/>
          </a:stretch>
        </p:blipFill>
        <p:spPr bwMode="auto">
          <a:xfrm>
            <a:off x="1752600" y="5486400"/>
            <a:ext cx="6316337" cy="1219200"/>
          </a:xfrm>
          <a:prstGeom prst="rect">
            <a:avLst/>
          </a:prstGeom>
          <a:noFill/>
          <a:ln w="9525">
            <a:noFill/>
            <a:miter lim="800000"/>
            <a:headEnd/>
            <a:tailEnd/>
          </a:ln>
          <a:effectLst/>
        </p:spPr>
      </p:pic>
      <p:grpSp>
        <p:nvGrpSpPr>
          <p:cNvPr id="25" name="Group 24"/>
          <p:cNvGrpSpPr/>
          <p:nvPr/>
        </p:nvGrpSpPr>
        <p:grpSpPr>
          <a:xfrm>
            <a:off x="4953000" y="5105400"/>
            <a:ext cx="4005943" cy="533400"/>
            <a:chOff x="4953000" y="5105400"/>
            <a:chExt cx="4005943" cy="533400"/>
          </a:xfrm>
        </p:grpSpPr>
        <p:sp>
          <p:nvSpPr>
            <p:cNvPr id="22" name="Bent Arrow 21"/>
            <p:cNvSpPr/>
            <p:nvPr/>
          </p:nvSpPr>
          <p:spPr>
            <a:xfrm>
              <a:off x="4953000" y="5105400"/>
              <a:ext cx="22860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3"/>
            <p:cNvPicPr>
              <a:picLocks noChangeAspect="1" noChangeArrowheads="1"/>
            </p:cNvPicPr>
            <p:nvPr/>
          </p:nvPicPr>
          <p:blipFill>
            <a:blip r:embed="rId8" cstate="print"/>
            <a:srcRect/>
            <a:stretch>
              <a:fillRect/>
            </a:stretch>
          </p:blipFill>
          <p:spPr bwMode="auto">
            <a:xfrm>
              <a:off x="7315200" y="5105400"/>
              <a:ext cx="1643743" cy="304800"/>
            </a:xfrm>
            <a:prstGeom prst="rect">
              <a:avLst/>
            </a:prstGeom>
            <a:noFill/>
            <a:ln w="9525">
              <a:noFill/>
              <a:miter lim="800000"/>
              <a:headEnd/>
              <a:tailEnd/>
            </a:ln>
            <a:effectLst/>
          </p:spPr>
        </p:pic>
      </p:grpSp>
      <p:sp>
        <p:nvSpPr>
          <p:cNvPr id="24" name="Down Arrow 23"/>
          <p:cNvSpPr/>
          <p:nvPr/>
        </p:nvSpPr>
        <p:spPr>
          <a:xfrm rot="18213916">
            <a:off x="4167394" y="2637603"/>
            <a:ext cx="183978" cy="3882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873062" y="3505200"/>
            <a:ext cx="2299138" cy="762000"/>
            <a:chOff x="3873062" y="3505200"/>
            <a:chExt cx="2299138" cy="762000"/>
          </a:xfrm>
        </p:grpSpPr>
        <p:pic>
          <p:nvPicPr>
            <p:cNvPr id="74754" name="Picture 2"/>
            <p:cNvPicPr>
              <a:picLocks noChangeAspect="1" noChangeArrowheads="1"/>
            </p:cNvPicPr>
            <p:nvPr/>
          </p:nvPicPr>
          <p:blipFill>
            <a:blip r:embed="rId7" cstate="print"/>
            <a:srcRect/>
            <a:stretch>
              <a:fillRect/>
            </a:stretch>
          </p:blipFill>
          <p:spPr bwMode="auto">
            <a:xfrm>
              <a:off x="3873062" y="3886200"/>
              <a:ext cx="2299138" cy="381000"/>
            </a:xfrm>
            <a:prstGeom prst="rect">
              <a:avLst/>
            </a:prstGeom>
            <a:noFill/>
            <a:ln w="9525">
              <a:noFill/>
              <a:miter lim="800000"/>
              <a:headEnd/>
              <a:tailEnd/>
            </a:ln>
            <a:effectLst/>
          </p:spPr>
        </p:pic>
        <p:sp>
          <p:nvSpPr>
            <p:cNvPr id="12" name="Down Arrow 11"/>
            <p:cNvSpPr/>
            <p:nvPr/>
          </p:nvSpPr>
          <p:spPr>
            <a:xfrm>
              <a:off x="4191000" y="35052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7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ym typeface="Wingdings" pitchFamily="2" charset="2"/>
              </a:rPr>
              <a:t>Bayesian Estimation</a:t>
            </a:r>
            <a:endParaRPr lang="en-US" b="1"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1447800" y="2057400"/>
            <a:ext cx="6448567" cy="7620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4" cstate="print"/>
          <a:srcRect/>
          <a:stretch>
            <a:fillRect/>
          </a:stretch>
        </p:blipFill>
        <p:spPr bwMode="auto">
          <a:xfrm>
            <a:off x="2438400" y="3095624"/>
            <a:ext cx="4572000" cy="71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Histogram Filter</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1676400" y="1600200"/>
            <a:ext cx="5743575" cy="5038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Histogram Filter</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381000" y="1447800"/>
            <a:ext cx="8244816" cy="5186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Particle Filter</a:t>
            </a:r>
            <a:endParaRPr lang="en-US" dirty="0"/>
          </a:p>
        </p:txBody>
      </p:sp>
      <p:sp>
        <p:nvSpPr>
          <p:cNvPr id="3" name="Content Placeholder 2"/>
          <p:cNvSpPr>
            <a:spLocks noGrp="1"/>
          </p:cNvSpPr>
          <p:nvPr>
            <p:ph sz="quarter" idx="1"/>
          </p:nvPr>
        </p:nvSpPr>
        <p:spPr/>
        <p:txBody>
          <a:bodyPr>
            <a:normAutofit/>
          </a:bodyPr>
          <a:lstStyle/>
          <a:p>
            <a:r>
              <a:rPr lang="en-US" sz="2900" dirty="0" smtClean="0">
                <a:sym typeface="Wingdings" pitchFamily="2" charset="2"/>
              </a:rPr>
              <a:t>Suboptimal filters</a:t>
            </a:r>
          </a:p>
          <a:p>
            <a:r>
              <a:rPr lang="en-US" sz="2900" dirty="0" smtClean="0">
                <a:sym typeface="Wingdings" pitchFamily="2" charset="2"/>
              </a:rPr>
              <a:t>Sequential Monte Carlo (SMC)</a:t>
            </a:r>
          </a:p>
          <a:p>
            <a:pPr lvl="1"/>
            <a:r>
              <a:rPr lang="en-US" sz="2700" dirty="0" smtClean="0">
                <a:sym typeface="Wingdings" pitchFamily="2" charset="2"/>
              </a:rPr>
              <a:t>Based on the point mass (particle) representation of probability density</a:t>
            </a:r>
          </a:p>
          <a:p>
            <a:pPr lvl="1"/>
            <a:r>
              <a:rPr lang="en-US" sz="2700" dirty="0" smtClean="0">
                <a:sym typeface="Wingdings" pitchFamily="2" charset="2"/>
              </a:rPr>
              <a:t>Basic idea proposed in 1950s, </a:t>
            </a:r>
          </a:p>
          <a:p>
            <a:pPr lvl="1"/>
            <a:r>
              <a:rPr lang="en-US" sz="2700" dirty="0" smtClean="0">
                <a:sym typeface="Wingdings" pitchFamily="2" charset="2"/>
              </a:rPr>
              <a:t>1) but that time there were no fast machine</a:t>
            </a:r>
          </a:p>
          <a:p>
            <a:pPr lvl="1"/>
            <a:r>
              <a:rPr lang="en-US" sz="2700" dirty="0" smtClean="0">
                <a:sym typeface="Wingdings" pitchFamily="2" charset="2"/>
              </a:rPr>
              <a:t>2) and degeneracy problem</a:t>
            </a:r>
          </a:p>
          <a:p>
            <a:pPr lvl="2"/>
            <a:r>
              <a:rPr lang="en-US" sz="2300" dirty="0" smtClean="0">
                <a:sym typeface="Wingdings" pitchFamily="2" charset="2"/>
              </a:rPr>
              <a:t>Solution: </a:t>
            </a:r>
            <a:r>
              <a:rPr lang="en-US" sz="2300" dirty="0" err="1" smtClean="0">
                <a:sym typeface="Wingdings" pitchFamily="2" charset="2"/>
              </a:rPr>
              <a:t>resampling</a:t>
            </a:r>
            <a:endParaRPr lang="en-US" sz="2300" dirty="0" smtClean="0">
              <a:sym typeface="Wingdings" pitchFamily="2" charset="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Particle Filter</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83970" name="Picture 2"/>
          <p:cNvPicPr>
            <a:picLocks noChangeAspect="1" noChangeArrowheads="1"/>
          </p:cNvPicPr>
          <p:nvPr/>
        </p:nvPicPr>
        <p:blipFill>
          <a:blip r:embed="rId3" cstate="print"/>
          <a:srcRect/>
          <a:stretch>
            <a:fillRect/>
          </a:stretch>
        </p:blipFill>
        <p:spPr bwMode="auto">
          <a:xfrm>
            <a:off x="1828800" y="1317581"/>
            <a:ext cx="6172200" cy="5416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Particle Filter</a:t>
            </a:r>
            <a:endParaRPr lang="en-US" dirty="0"/>
          </a:p>
        </p:txBody>
      </p:sp>
      <p:sp>
        <p:nvSpPr>
          <p:cNvPr id="3" name="Content Placeholder 2"/>
          <p:cNvSpPr>
            <a:spLocks noGrp="1"/>
          </p:cNvSpPr>
          <p:nvPr>
            <p:ph sz="quarter" idx="1"/>
          </p:nvPr>
        </p:nvSpPr>
        <p:spPr>
          <a:xfrm>
            <a:off x="914400" y="1447800"/>
            <a:ext cx="7772400" cy="5105400"/>
          </a:xfrm>
        </p:spPr>
        <p:txBody>
          <a:bodyPr>
            <a:normAutofit fontScale="92500"/>
          </a:bodyPr>
          <a:lstStyle/>
          <a:p>
            <a:r>
              <a:rPr lang="en-US" sz="2900" dirty="0" smtClean="0">
                <a:sym typeface="Wingdings" pitchFamily="2" charset="2"/>
              </a:rPr>
              <a:t>Monte Carlo Integration</a:t>
            </a: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a:p>
            <a:pPr>
              <a:buNone/>
            </a:pPr>
            <a:endParaRPr lang="en-US" sz="2900" dirty="0" smtClean="0">
              <a:sym typeface="Wingdings" pitchFamily="2" charset="2"/>
            </a:endParaRPr>
          </a:p>
          <a:p>
            <a:r>
              <a:rPr lang="en-US" sz="2900" dirty="0" smtClean="0">
                <a:sym typeface="Wingdings" pitchFamily="2" charset="2"/>
              </a:rPr>
              <a:t>Riemann sum</a:t>
            </a:r>
          </a:p>
          <a:p>
            <a:endParaRPr lang="en-US" sz="2900" dirty="0" smtClean="0">
              <a:sym typeface="Wingdings" pitchFamily="2" charset="2"/>
            </a:endParaRPr>
          </a:p>
          <a:p>
            <a:r>
              <a:rPr lang="en-US" sz="2900" dirty="0" smtClean="0">
                <a:sym typeface="Wingdings" pitchFamily="2" charset="2"/>
              </a:rPr>
              <a:t>Approximation for Integral and expected value</a:t>
            </a:r>
            <a:endParaRPr lang="en-US" sz="2300" dirty="0" smtClean="0">
              <a:sym typeface="Wingdings" pitchFamily="2" charset="2"/>
            </a:endParaRPr>
          </a:p>
        </p:txBody>
      </p:sp>
      <p:pic>
        <p:nvPicPr>
          <p:cNvPr id="84994" name="Picture 2"/>
          <p:cNvPicPr>
            <a:picLocks noChangeAspect="1" noChangeArrowheads="1"/>
          </p:cNvPicPr>
          <p:nvPr/>
        </p:nvPicPr>
        <p:blipFill>
          <a:blip r:embed="rId3" cstate="print"/>
          <a:srcRect/>
          <a:stretch>
            <a:fillRect/>
          </a:stretch>
        </p:blipFill>
        <p:spPr bwMode="auto">
          <a:xfrm>
            <a:off x="1447800" y="1981200"/>
            <a:ext cx="2362200" cy="799241"/>
          </a:xfrm>
          <a:prstGeom prst="rect">
            <a:avLst/>
          </a:prstGeom>
          <a:noFill/>
          <a:ln w="9525">
            <a:noFill/>
            <a:miter lim="800000"/>
            <a:headEnd/>
            <a:tailEnd/>
          </a:ln>
          <a:effectLst/>
        </p:spPr>
      </p:pic>
      <p:pic>
        <p:nvPicPr>
          <p:cNvPr id="84995" name="Picture 3"/>
          <p:cNvPicPr>
            <a:picLocks noChangeAspect="1" noChangeArrowheads="1"/>
          </p:cNvPicPr>
          <p:nvPr/>
        </p:nvPicPr>
        <p:blipFill>
          <a:blip r:embed="rId4" cstate="print"/>
          <a:srcRect/>
          <a:stretch>
            <a:fillRect/>
          </a:stretch>
        </p:blipFill>
        <p:spPr bwMode="auto">
          <a:xfrm>
            <a:off x="1295400" y="2667000"/>
            <a:ext cx="2398660" cy="519113"/>
          </a:xfrm>
          <a:prstGeom prst="rect">
            <a:avLst/>
          </a:prstGeom>
          <a:noFill/>
          <a:ln w="9525">
            <a:noFill/>
            <a:miter lim="800000"/>
            <a:headEnd/>
            <a:tailEnd/>
          </a:ln>
          <a:effectLst/>
        </p:spPr>
      </p:pic>
      <p:pic>
        <p:nvPicPr>
          <p:cNvPr id="84996" name="Picture 4"/>
          <p:cNvPicPr>
            <a:picLocks noChangeAspect="1" noChangeArrowheads="1"/>
          </p:cNvPicPr>
          <p:nvPr/>
        </p:nvPicPr>
        <p:blipFill>
          <a:blip r:embed="rId5" cstate="print"/>
          <a:srcRect/>
          <a:stretch>
            <a:fillRect/>
          </a:stretch>
        </p:blipFill>
        <p:spPr bwMode="auto">
          <a:xfrm>
            <a:off x="2088204" y="3124200"/>
            <a:ext cx="6598596" cy="838200"/>
          </a:xfrm>
          <a:prstGeom prst="rect">
            <a:avLst/>
          </a:prstGeom>
          <a:noFill/>
          <a:ln w="9525">
            <a:noFill/>
            <a:miter lim="800000"/>
            <a:headEnd/>
            <a:tailEnd/>
          </a:ln>
          <a:effectLst/>
        </p:spPr>
      </p:pic>
      <p:pic>
        <p:nvPicPr>
          <p:cNvPr id="84997" name="Picture 5"/>
          <p:cNvPicPr>
            <a:picLocks noChangeAspect="1" noChangeArrowheads="1"/>
          </p:cNvPicPr>
          <p:nvPr/>
        </p:nvPicPr>
        <p:blipFill>
          <a:blip r:embed="rId6" cstate="print"/>
          <a:srcRect/>
          <a:stretch>
            <a:fillRect/>
          </a:stretch>
        </p:blipFill>
        <p:spPr bwMode="auto">
          <a:xfrm>
            <a:off x="1752600" y="3962400"/>
            <a:ext cx="2400300" cy="685800"/>
          </a:xfrm>
          <a:prstGeom prst="rect">
            <a:avLst/>
          </a:prstGeom>
          <a:noFill/>
          <a:ln w="9525">
            <a:noFill/>
            <a:miter lim="800000"/>
            <a:headEnd/>
            <a:tailEnd/>
          </a:ln>
          <a:effectLst/>
        </p:spPr>
      </p:pic>
      <p:pic>
        <p:nvPicPr>
          <p:cNvPr id="84998" name="Picture 6"/>
          <p:cNvPicPr>
            <a:picLocks noChangeAspect="1" noChangeArrowheads="1"/>
          </p:cNvPicPr>
          <p:nvPr/>
        </p:nvPicPr>
        <p:blipFill>
          <a:blip r:embed="rId7" cstate="print"/>
          <a:srcRect/>
          <a:stretch>
            <a:fillRect/>
          </a:stretch>
        </p:blipFill>
        <p:spPr bwMode="auto">
          <a:xfrm>
            <a:off x="4922520" y="3886200"/>
            <a:ext cx="3840480" cy="762000"/>
          </a:xfrm>
          <a:prstGeom prst="rect">
            <a:avLst/>
          </a:prstGeom>
          <a:noFill/>
          <a:ln w="9525">
            <a:noFill/>
            <a:miter lim="800000"/>
            <a:headEnd/>
            <a:tailEnd/>
          </a:ln>
          <a:effectLst/>
        </p:spPr>
      </p:pic>
      <p:pic>
        <p:nvPicPr>
          <p:cNvPr id="84999" name="Picture 7"/>
          <p:cNvPicPr>
            <a:picLocks noChangeAspect="1" noChangeArrowheads="1"/>
          </p:cNvPicPr>
          <p:nvPr/>
        </p:nvPicPr>
        <p:blipFill>
          <a:blip r:embed="rId8" cstate="print"/>
          <a:srcRect/>
          <a:stretch>
            <a:fillRect/>
          </a:stretch>
        </p:blipFill>
        <p:spPr bwMode="auto">
          <a:xfrm>
            <a:off x="4191000" y="4648200"/>
            <a:ext cx="4539343"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Particle Filter</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sz="2900" dirty="0" smtClean="0">
                <a:sym typeface="Wingdings" pitchFamily="2" charset="2"/>
              </a:rPr>
              <a:t>Importance Sampling (IS)</a:t>
            </a:r>
          </a:p>
          <a:p>
            <a:endParaRPr lang="en-US" sz="2900" dirty="0" smtClean="0">
              <a:sym typeface="Wingdings" pitchFamily="2" charset="2"/>
            </a:endParaRPr>
          </a:p>
          <a:p>
            <a:endParaRPr lang="en-US" sz="2900" dirty="0" smtClean="0">
              <a:sym typeface="Wingdings" pitchFamily="2" charset="2"/>
            </a:endParaRPr>
          </a:p>
          <a:p>
            <a:r>
              <a:rPr lang="en-US" sz="2900" dirty="0" smtClean="0">
                <a:sym typeface="Wingdings" pitchFamily="2" charset="2"/>
              </a:rPr>
              <a:t>Importance or proposal density q(x)</a:t>
            </a:r>
          </a:p>
          <a:p>
            <a:endParaRPr lang="en-US" sz="2900" dirty="0" smtClean="0">
              <a:sym typeface="Wingdings" pitchFamily="2" charset="2"/>
            </a:endParaRPr>
          </a:p>
          <a:p>
            <a:endParaRPr lang="en-US" sz="2900" dirty="0" smtClean="0">
              <a:sym typeface="Wingdings" pitchFamily="2" charset="2"/>
            </a:endParaRPr>
          </a:p>
        </p:txBody>
      </p:sp>
      <p:pic>
        <p:nvPicPr>
          <p:cNvPr id="10" name="Picture 7"/>
          <p:cNvPicPr>
            <a:picLocks noChangeAspect="1" noChangeArrowheads="1"/>
          </p:cNvPicPr>
          <p:nvPr/>
        </p:nvPicPr>
        <p:blipFill>
          <a:blip r:embed="rId3" cstate="print"/>
          <a:srcRect/>
          <a:stretch>
            <a:fillRect/>
          </a:stretch>
        </p:blipFill>
        <p:spPr bwMode="auto">
          <a:xfrm>
            <a:off x="2286000" y="2133600"/>
            <a:ext cx="4539343" cy="914400"/>
          </a:xfrm>
          <a:prstGeom prst="rect">
            <a:avLst/>
          </a:prstGeom>
          <a:noFill/>
          <a:ln w="9525">
            <a:noFill/>
            <a:miter lim="800000"/>
            <a:headEnd/>
            <a:tailEnd/>
          </a:ln>
          <a:effectLst/>
        </p:spPr>
      </p:pic>
      <p:pic>
        <p:nvPicPr>
          <p:cNvPr id="86018" name="Picture 2"/>
          <p:cNvPicPr>
            <a:picLocks noChangeAspect="1" noChangeArrowheads="1"/>
          </p:cNvPicPr>
          <p:nvPr/>
        </p:nvPicPr>
        <p:blipFill>
          <a:blip r:embed="rId4" cstate="print"/>
          <a:srcRect/>
          <a:stretch>
            <a:fillRect/>
          </a:stretch>
        </p:blipFill>
        <p:spPr bwMode="auto">
          <a:xfrm>
            <a:off x="2286000" y="3581400"/>
            <a:ext cx="4985657" cy="457200"/>
          </a:xfrm>
          <a:prstGeom prst="rect">
            <a:avLst/>
          </a:prstGeom>
          <a:noFill/>
          <a:ln w="9525">
            <a:noFill/>
            <a:miter lim="800000"/>
            <a:headEnd/>
            <a:tailEnd/>
          </a:ln>
          <a:effectLst/>
        </p:spPr>
      </p:pic>
      <p:pic>
        <p:nvPicPr>
          <p:cNvPr id="86020" name="Picture 4"/>
          <p:cNvPicPr>
            <a:picLocks noChangeAspect="1" noChangeArrowheads="1"/>
          </p:cNvPicPr>
          <p:nvPr/>
        </p:nvPicPr>
        <p:blipFill>
          <a:blip r:embed="rId5" cstate="print"/>
          <a:srcRect/>
          <a:stretch>
            <a:fillRect/>
          </a:stretch>
        </p:blipFill>
        <p:spPr bwMode="auto">
          <a:xfrm>
            <a:off x="1140229" y="4191000"/>
            <a:ext cx="7165571" cy="914400"/>
          </a:xfrm>
          <a:prstGeom prst="rect">
            <a:avLst/>
          </a:prstGeom>
          <a:noFill/>
          <a:ln w="9525">
            <a:noFill/>
            <a:miter lim="800000"/>
            <a:headEnd/>
            <a:tailEnd/>
          </a:ln>
          <a:effectLst/>
        </p:spPr>
      </p:pic>
      <p:pic>
        <p:nvPicPr>
          <p:cNvPr id="86021" name="Picture 5"/>
          <p:cNvPicPr>
            <a:picLocks noChangeAspect="1" noChangeArrowheads="1"/>
          </p:cNvPicPr>
          <p:nvPr/>
        </p:nvPicPr>
        <p:blipFill>
          <a:blip r:embed="rId6" cstate="print"/>
          <a:srcRect/>
          <a:stretch>
            <a:fillRect/>
          </a:stretch>
        </p:blipFill>
        <p:spPr bwMode="auto">
          <a:xfrm>
            <a:off x="1524000" y="5105400"/>
            <a:ext cx="5518708" cy="1190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Cont.</a:t>
            </a:r>
          </a:p>
          <a:p>
            <a:endParaRPr lang="en-US" dirty="0" smtClean="0"/>
          </a:p>
          <a:p>
            <a:endParaRPr lang="en-US" dirty="0" smtClean="0"/>
          </a:p>
          <a:p>
            <a:endParaRPr lang="en-US" dirty="0" smtClean="0"/>
          </a:p>
          <a:p>
            <a:endParaRPr lang="en-US" dirty="0" smtClean="0"/>
          </a:p>
          <a:p>
            <a:r>
              <a:rPr lang="en-US" dirty="0" smtClean="0"/>
              <a:t>Example: tossing a </a:t>
            </a:r>
            <a:r>
              <a:rPr lang="en-US" b="1" dirty="0" smtClean="0"/>
              <a:t>fair</a:t>
            </a:r>
            <a:r>
              <a:rPr lang="en-US" dirty="0" smtClean="0"/>
              <a:t> coin 3 times</a:t>
            </a:r>
            <a:r>
              <a:rPr lang="en-US" b="1" i="1" dirty="0" smtClean="0"/>
              <a:t> (P(h) = P(t))</a:t>
            </a:r>
          </a:p>
          <a:p>
            <a:pPr>
              <a:buNone/>
            </a:pPr>
            <a:r>
              <a:rPr lang="en-US" dirty="0" smtClean="0"/>
              <a:t>Sample space = </a:t>
            </a:r>
            <a:r>
              <a:rPr lang="en-US" sz="1900" b="1" dirty="0" smtClean="0"/>
              <a:t>{HHH, HHT, HTH, THH,  HTT, TTH, THT, TTT}</a:t>
            </a:r>
            <a:endParaRPr lang="en-US" sz="1900" dirty="0" smtClean="0"/>
          </a:p>
          <a:p>
            <a:pPr>
              <a:buNone/>
            </a:pPr>
            <a:r>
              <a:rPr lang="en-US" dirty="0" smtClean="0"/>
              <a:t>X is a RV that gives number of tails</a:t>
            </a:r>
          </a:p>
          <a:p>
            <a:pPr>
              <a:buNone/>
            </a:pPr>
            <a:r>
              <a:rPr lang="en-US" dirty="0" smtClean="0"/>
              <a:t>P(X=2) = ? 		 </a:t>
            </a:r>
            <a:r>
              <a:rPr lang="en-US" sz="1900" b="1" dirty="0" smtClean="0"/>
              <a:t>{HHH, </a:t>
            </a:r>
            <a:r>
              <a:rPr lang="en-US" sz="1900" b="1" dirty="0" smtClean="0">
                <a:solidFill>
                  <a:srgbClr val="FF0000"/>
                </a:solidFill>
              </a:rPr>
              <a:t>HHT, HTH, THH, </a:t>
            </a:r>
            <a:r>
              <a:rPr lang="en-US" sz="1900" b="1" dirty="0" smtClean="0"/>
              <a:t> HTT, TTH, THT, TTT}</a:t>
            </a:r>
          </a:p>
          <a:p>
            <a:pPr>
              <a:buNone/>
            </a:pPr>
            <a:r>
              <a:rPr lang="en-US" dirty="0" smtClean="0"/>
              <a:t>P(X&lt;2) = ?		</a:t>
            </a:r>
            <a:r>
              <a:rPr lang="en-US" sz="1900" b="1" dirty="0" smtClean="0"/>
              <a:t> {HHH, HHT, HTH, THH, </a:t>
            </a:r>
            <a:r>
              <a:rPr lang="en-US" sz="1900" b="1" dirty="0" smtClean="0">
                <a:solidFill>
                  <a:srgbClr val="FF0000"/>
                </a:solidFill>
              </a:rPr>
              <a:t>HTT, TTH, THT, TTT</a:t>
            </a:r>
            <a:r>
              <a:rPr lang="en-US" sz="1900" b="1" dirty="0" smtClean="0"/>
              <a:t>}</a:t>
            </a:r>
          </a:p>
          <a:p>
            <a:pPr>
              <a:buNone/>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57312" y="1828800"/>
            <a:ext cx="5881688" cy="1809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Particle Filter</a:t>
            </a:r>
            <a:endParaRPr lang="en-US" dirty="0"/>
          </a:p>
        </p:txBody>
      </p:sp>
      <p:sp>
        <p:nvSpPr>
          <p:cNvPr id="3" name="Content Placeholder 2"/>
          <p:cNvSpPr>
            <a:spLocks noGrp="1"/>
          </p:cNvSpPr>
          <p:nvPr>
            <p:ph sz="quarter" idx="1"/>
          </p:nvPr>
        </p:nvSpPr>
        <p:spPr>
          <a:xfrm>
            <a:off x="914400" y="1447800"/>
            <a:ext cx="7772400" cy="5105400"/>
          </a:xfrm>
        </p:spPr>
        <p:txBody>
          <a:bodyPr>
            <a:normAutofit/>
          </a:bodyPr>
          <a:lstStyle/>
          <a:p>
            <a:r>
              <a:rPr lang="en-US" sz="2900" dirty="0" smtClean="0">
                <a:sym typeface="Wingdings" pitchFamily="2" charset="2"/>
              </a:rPr>
              <a:t>Sequential Importance Sampling (SIS)</a:t>
            </a:r>
          </a:p>
          <a:p>
            <a:pPr lvl="1"/>
            <a:r>
              <a:rPr lang="en-US" sz="2500" dirty="0" smtClean="0">
                <a:sym typeface="Wingdings" pitchFamily="2" charset="2"/>
              </a:rPr>
              <a:t>recursive</a:t>
            </a:r>
          </a:p>
          <a:p>
            <a:pPr lvl="1"/>
            <a:r>
              <a:rPr lang="en-US" sz="2500" dirty="0" smtClean="0">
                <a:sym typeface="Wingdings" pitchFamily="2" charset="2"/>
              </a:rPr>
              <a:t>The base for all particle (MC) filters:</a:t>
            </a:r>
          </a:p>
          <a:p>
            <a:pPr lvl="1"/>
            <a:r>
              <a:rPr lang="en-US" sz="2500" dirty="0" smtClean="0">
                <a:sym typeface="Wingdings" pitchFamily="2" charset="2"/>
              </a:rPr>
              <a:t>Bootstrap, condensation, particle, interacting particles, survival of fittest</a:t>
            </a:r>
          </a:p>
          <a:p>
            <a:r>
              <a:rPr lang="en-US" sz="2700" dirty="0" smtClean="0">
                <a:sym typeface="Wingdings" pitchFamily="2" charset="2"/>
              </a:rPr>
              <a:t>Key idea:</a:t>
            </a:r>
          </a:p>
          <a:p>
            <a:pPr lvl="1"/>
            <a:r>
              <a:rPr lang="en-US" sz="2500" dirty="0" smtClean="0">
                <a:sym typeface="Wingdings" pitchFamily="2" charset="2"/>
              </a:rPr>
              <a:t>Represent required posterior density with a set of samples with associated weights</a:t>
            </a:r>
          </a:p>
          <a:p>
            <a:pPr lvl="1"/>
            <a:r>
              <a:rPr lang="en-US" sz="2500" dirty="0" smtClean="0">
                <a:sym typeface="Wingdings" pitchFamily="2" charset="2"/>
              </a:rPr>
              <a:t>Compute estimation based on samples</a:t>
            </a: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a:p>
            <a:endParaRPr lang="en-US" sz="2900" dirty="0" smtClean="0">
              <a:sym typeface="Wingdings" pitchFamily="2" charset="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dirty="0"/>
          </a:p>
        </p:txBody>
      </p:sp>
      <p:sp>
        <p:nvSpPr>
          <p:cNvPr id="3" name="Content Placeholder 2"/>
          <p:cNvSpPr>
            <a:spLocks noGrp="1"/>
          </p:cNvSpPr>
          <p:nvPr>
            <p:ph sz="quarter" idx="1"/>
          </p:nvPr>
        </p:nvSpPr>
        <p:spPr/>
        <p:txBody>
          <a:bodyPr>
            <a:normAutofit/>
          </a:bodyPr>
          <a:lstStyle/>
          <a:p>
            <a:r>
              <a:rPr lang="en-US" dirty="0" smtClean="0"/>
              <a:t>1. Introduction</a:t>
            </a:r>
          </a:p>
          <a:p>
            <a:r>
              <a:rPr lang="en-US" dirty="0" smtClean="0"/>
              <a:t>2. Probability and Random Variables</a:t>
            </a:r>
          </a:p>
          <a:p>
            <a:r>
              <a:rPr lang="en-US" dirty="0" smtClean="0"/>
              <a:t>3. The </a:t>
            </a:r>
            <a:r>
              <a:rPr lang="en-US" dirty="0" err="1" smtClean="0"/>
              <a:t>Kalman</a:t>
            </a:r>
            <a:r>
              <a:rPr lang="en-US" dirty="0" smtClean="0"/>
              <a:t> Filter</a:t>
            </a:r>
          </a:p>
          <a:p>
            <a:r>
              <a:rPr lang="en-US" dirty="0" smtClean="0"/>
              <a:t>4. Extended </a:t>
            </a:r>
            <a:r>
              <a:rPr lang="en-US" dirty="0" err="1" smtClean="0"/>
              <a:t>Kalman</a:t>
            </a:r>
            <a:r>
              <a:rPr lang="en-US" dirty="0" smtClean="0"/>
              <a:t> Filter (EKF)</a:t>
            </a:r>
          </a:p>
          <a:p>
            <a:r>
              <a:rPr lang="en-US" dirty="0" smtClean="0"/>
              <a:t>5. Particle Filter</a:t>
            </a:r>
          </a:p>
          <a:p>
            <a:r>
              <a:rPr lang="en-US" dirty="0" smtClean="0">
                <a:solidFill>
                  <a:srgbClr val="FF0000"/>
                </a:solidFill>
              </a:rPr>
              <a:t>6. SLAM</a:t>
            </a:r>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SLAM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300" dirty="0" smtClean="0"/>
              <a:t>Simultaneous localization and mapping</a:t>
            </a:r>
          </a:p>
          <a:p>
            <a:pPr lvl="1"/>
            <a:r>
              <a:rPr lang="en-US" sz="2900" dirty="0" smtClean="0"/>
              <a:t>Build/update map + keep the track of the robot</a:t>
            </a:r>
          </a:p>
          <a:p>
            <a:pPr lvl="1"/>
            <a:r>
              <a:rPr lang="en-US" sz="2900" dirty="0" smtClean="0"/>
              <a:t>Complexity under noise and error</a:t>
            </a:r>
          </a:p>
          <a:p>
            <a:r>
              <a:rPr lang="en-US" sz="3100" dirty="0" smtClean="0"/>
              <a:t>Different domain</a:t>
            </a:r>
          </a:p>
          <a:p>
            <a:pPr lvl="1"/>
            <a:r>
              <a:rPr lang="en-US" sz="2900" dirty="0" smtClean="0"/>
              <a:t>Indoor, outdoor, underwater, …</a:t>
            </a:r>
          </a:p>
          <a:p>
            <a:r>
              <a:rPr lang="en-US" sz="3100" dirty="0" smtClean="0"/>
              <a:t>Solution</a:t>
            </a:r>
            <a:r>
              <a:rPr lang="en-US" sz="3100" dirty="0" smtClean="0">
                <a:sym typeface="Wingdings" pitchFamily="2" charset="2"/>
              </a:rPr>
              <a:t> </a:t>
            </a:r>
            <a:r>
              <a:rPr lang="en-US" sz="3100" dirty="0" err="1" smtClean="0">
                <a:sym typeface="Wingdings" pitchFamily="2" charset="2"/>
              </a:rPr>
              <a:t>Baysian</a:t>
            </a:r>
            <a:r>
              <a:rPr lang="en-US" sz="3100" dirty="0" smtClean="0">
                <a:sym typeface="Wingdings" pitchFamily="2" charset="2"/>
              </a:rPr>
              <a:t> rule, but there are problems</a:t>
            </a:r>
          </a:p>
          <a:p>
            <a:pPr lvl="1"/>
            <a:r>
              <a:rPr lang="en-US" sz="2900" dirty="0" smtClean="0">
                <a:sym typeface="Wingdings" pitchFamily="2" charset="2"/>
              </a:rPr>
              <a:t>Loop closing (consistent mapping)</a:t>
            </a:r>
          </a:p>
          <a:p>
            <a:pPr lvl="1"/>
            <a:r>
              <a:rPr lang="en-US" sz="2900" dirty="0" smtClean="0">
                <a:sym typeface="Wingdings" pitchFamily="2" charset="2"/>
              </a:rPr>
              <a:t>Convergence</a:t>
            </a:r>
          </a:p>
          <a:p>
            <a:pPr lvl="1"/>
            <a:r>
              <a:rPr lang="en-US" sz="2900" dirty="0" smtClean="0">
                <a:sym typeface="Wingdings" pitchFamily="2" charset="2"/>
              </a:rPr>
              <a:t>Computation power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SLAM</a:t>
            </a:r>
            <a:endParaRPr lang="en-US" dirty="0"/>
          </a:p>
        </p:txBody>
      </p:sp>
      <p:sp>
        <p:nvSpPr>
          <p:cNvPr id="3" name="Content Placeholder 2"/>
          <p:cNvSpPr>
            <a:spLocks noGrp="1"/>
          </p:cNvSpPr>
          <p:nvPr>
            <p:ph sz="quarter" idx="1"/>
          </p:nvPr>
        </p:nvSpPr>
        <p:spPr/>
        <p:txBody>
          <a:bodyPr>
            <a:normAutofit/>
          </a:bodyPr>
          <a:lstStyle/>
          <a:p>
            <a:r>
              <a:rPr lang="en-US" sz="3100" dirty="0" smtClean="0">
                <a:sym typeface="Wingdings" pitchFamily="2" charset="2"/>
              </a:rPr>
              <a:t>SLAM:</a:t>
            </a:r>
          </a:p>
          <a:p>
            <a:pPr lvl="1"/>
            <a:r>
              <a:rPr lang="en-US" sz="2900" dirty="0" smtClean="0">
                <a:sym typeface="Wingdings" pitchFamily="2" charset="2"/>
              </a:rPr>
              <a:t>Feature based</a:t>
            </a:r>
          </a:p>
          <a:p>
            <a:pPr lvl="1"/>
            <a:r>
              <a:rPr lang="en-US" sz="2900" dirty="0" smtClean="0">
                <a:sym typeface="Wingdings" pitchFamily="2" charset="2"/>
              </a:rPr>
              <a:t>View based</a:t>
            </a:r>
          </a:p>
          <a:p>
            <a:pPr marL="274320" lvl="1" indent="-274320">
              <a:spcBef>
                <a:spcPts val="580"/>
              </a:spcBef>
              <a:buClr>
                <a:schemeClr val="accent1"/>
              </a:buClr>
            </a:pPr>
            <a:r>
              <a:rPr lang="en-US" sz="3100" dirty="0" smtClean="0">
                <a:sym typeface="Wingdings" pitchFamily="2" charset="2"/>
              </a:rPr>
              <a:t>Data Association</a:t>
            </a:r>
          </a:p>
          <a:p>
            <a:r>
              <a:rPr lang="en-US" sz="3100" dirty="0" smtClean="0">
                <a:sym typeface="Wingdings" pitchFamily="2" charset="2"/>
              </a:rPr>
              <a:t>Solutions (</a:t>
            </a:r>
            <a:r>
              <a:rPr lang="en-US" sz="3200" dirty="0" smtClean="0">
                <a:sym typeface="Wingdings" pitchFamily="2" charset="2"/>
              </a:rPr>
              <a:t>Feature based</a:t>
            </a:r>
            <a:r>
              <a:rPr lang="en-US" sz="3100" dirty="0" smtClean="0">
                <a:sym typeface="Wingdings" pitchFamily="2" charset="2"/>
              </a:rPr>
              <a:t>):</a:t>
            </a:r>
          </a:p>
          <a:p>
            <a:pPr lvl="1"/>
            <a:r>
              <a:rPr lang="en-US" sz="2900" dirty="0" smtClean="0">
                <a:sym typeface="Wingdings" pitchFamily="2" charset="2"/>
              </a:rPr>
              <a:t>EKF-SLAM</a:t>
            </a:r>
          </a:p>
          <a:p>
            <a:pPr lvl="1"/>
            <a:r>
              <a:rPr lang="en-US" sz="2900" dirty="0" smtClean="0">
                <a:sym typeface="Wingdings" pitchFamily="2" charset="2"/>
              </a:rPr>
              <a:t>Graph-SLAM</a:t>
            </a:r>
            <a:endParaRPr lang="en-US" sz="2900" dirty="0" smtClean="0"/>
          </a:p>
          <a:p>
            <a:pPr lvl="1"/>
            <a:r>
              <a:rPr lang="en-US" sz="2900" dirty="0" smtClean="0">
                <a:sym typeface="Wingdings" pitchFamily="2" charset="2"/>
              </a:rPr>
              <a:t>FAST-SLAM, (Particle Filter SLAM)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1" indent="-274320">
              <a:spcBef>
                <a:spcPts val="580"/>
              </a:spcBef>
            </a:pPr>
            <a:r>
              <a:rPr lang="en-US" sz="3100" dirty="0" smtClean="0">
                <a:sym typeface="Wingdings" pitchFamily="2" charset="2"/>
              </a:rPr>
              <a:t>Data Association</a:t>
            </a:r>
          </a:p>
        </p:txBody>
      </p:sp>
      <p:sp>
        <p:nvSpPr>
          <p:cNvPr id="7" name="Content Placeholder 6"/>
          <p:cNvSpPr>
            <a:spLocks noGrp="1"/>
          </p:cNvSpPr>
          <p:nvPr>
            <p:ph sz="quarter" idx="1"/>
          </p:nvPr>
        </p:nvSpPr>
        <p:spPr/>
        <p:txBody>
          <a:bodyPr/>
          <a:lstStyle/>
          <a:p>
            <a:r>
              <a:rPr lang="en-US" dirty="0" smtClean="0"/>
              <a:t>Data Association</a:t>
            </a:r>
          </a:p>
          <a:p>
            <a:pPr lvl="1"/>
            <a:r>
              <a:rPr lang="en-US" dirty="0" err="1" smtClean="0"/>
              <a:t>Mahalanobis</a:t>
            </a:r>
            <a:r>
              <a:rPr lang="en-US" dirty="0" smtClean="0"/>
              <a:t> distance (1936)</a:t>
            </a:r>
            <a:endParaRPr lang="en-US" dirty="0"/>
          </a:p>
        </p:txBody>
      </p:sp>
      <p:pic>
        <p:nvPicPr>
          <p:cNvPr id="8" name="Picture 3"/>
          <p:cNvPicPr>
            <a:picLocks noChangeAspect="1" noChangeArrowheads="1"/>
          </p:cNvPicPr>
          <p:nvPr/>
        </p:nvPicPr>
        <p:blipFill>
          <a:blip r:embed="rId3" cstate="print"/>
          <a:srcRect/>
          <a:stretch>
            <a:fillRect/>
          </a:stretch>
        </p:blipFill>
        <p:spPr bwMode="auto">
          <a:xfrm>
            <a:off x="1295400" y="4724400"/>
            <a:ext cx="2362200" cy="725400"/>
          </a:xfrm>
          <a:prstGeom prst="rect">
            <a:avLst/>
          </a:prstGeom>
          <a:noFill/>
          <a:ln w="9525">
            <a:noFill/>
            <a:miter lim="800000"/>
            <a:headEnd/>
            <a:tailEnd/>
          </a:ln>
          <a:effectLst/>
        </p:spPr>
      </p:pic>
      <p:pic>
        <p:nvPicPr>
          <p:cNvPr id="9" name="Picture 1"/>
          <p:cNvPicPr>
            <a:picLocks noChangeAspect="1" noChangeArrowheads="1"/>
          </p:cNvPicPr>
          <p:nvPr/>
        </p:nvPicPr>
        <p:blipFill>
          <a:blip r:embed="rId4" cstate="print"/>
          <a:srcRect/>
          <a:stretch>
            <a:fillRect/>
          </a:stretch>
        </p:blipFill>
        <p:spPr bwMode="auto">
          <a:xfrm>
            <a:off x="1295401" y="3886200"/>
            <a:ext cx="4419600" cy="341219"/>
          </a:xfrm>
          <a:prstGeom prst="rect">
            <a:avLst/>
          </a:prstGeom>
          <a:noFill/>
          <a:ln w="9525">
            <a:noFill/>
            <a:miter lim="800000"/>
            <a:headEnd/>
            <a:tailEnd/>
          </a:ln>
          <a:effectLst/>
        </p:spPr>
      </p:pic>
      <p:pic>
        <p:nvPicPr>
          <p:cNvPr id="219141" name="Picture 5"/>
          <p:cNvPicPr>
            <a:picLocks noChangeAspect="1" noChangeArrowheads="1"/>
          </p:cNvPicPr>
          <p:nvPr/>
        </p:nvPicPr>
        <p:blipFill>
          <a:blip r:embed="rId5" cstate="print"/>
          <a:srcRect/>
          <a:stretch>
            <a:fillRect/>
          </a:stretch>
        </p:blipFill>
        <p:spPr bwMode="auto">
          <a:xfrm>
            <a:off x="5334000" y="1371600"/>
            <a:ext cx="2314575" cy="2133600"/>
          </a:xfrm>
          <a:prstGeom prst="rect">
            <a:avLst/>
          </a:prstGeom>
          <a:noFill/>
          <a:ln w="9525">
            <a:noFill/>
            <a:miter lim="800000"/>
            <a:headEnd/>
            <a:tailEnd/>
          </a:ln>
          <a:effectLst/>
        </p:spPr>
      </p:pic>
      <p:pic>
        <p:nvPicPr>
          <p:cNvPr id="219142" name="Picture 6"/>
          <p:cNvPicPr>
            <a:picLocks noChangeAspect="1" noChangeArrowheads="1"/>
          </p:cNvPicPr>
          <p:nvPr/>
        </p:nvPicPr>
        <p:blipFill>
          <a:blip r:embed="rId6" cstate="print"/>
          <a:srcRect/>
          <a:stretch>
            <a:fillRect/>
          </a:stretch>
        </p:blipFill>
        <p:spPr bwMode="auto">
          <a:xfrm>
            <a:off x="5105400" y="4648200"/>
            <a:ext cx="3295650" cy="1895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Wingdings" pitchFamily="2" charset="2"/>
              </a:rPr>
              <a:t>Data Association</a:t>
            </a:r>
            <a:endParaRPr lang="en-US" dirty="0"/>
          </a:p>
        </p:txBody>
      </p:sp>
      <p:sp>
        <p:nvSpPr>
          <p:cNvPr id="7" name="Content Placeholder 6"/>
          <p:cNvSpPr>
            <a:spLocks noGrp="1"/>
          </p:cNvSpPr>
          <p:nvPr>
            <p:ph sz="quarter" idx="1"/>
          </p:nvPr>
        </p:nvSpPr>
        <p:spPr/>
        <p:txBody>
          <a:bodyPr/>
          <a:lstStyle/>
          <a:p>
            <a:r>
              <a:rPr lang="en-US" dirty="0" smtClean="0"/>
              <a:t>Data Association (X</a:t>
            </a:r>
            <a:r>
              <a:rPr lang="en-US" baseline="30000" dirty="0" smtClean="0"/>
              <a:t>2</a:t>
            </a:r>
            <a:r>
              <a:rPr lang="en-US" dirty="0" smtClean="0"/>
              <a:t> distribution)</a:t>
            </a:r>
          </a:p>
        </p:txBody>
      </p:sp>
      <p:pic>
        <p:nvPicPr>
          <p:cNvPr id="220162" name="Picture 2"/>
          <p:cNvPicPr>
            <a:picLocks noChangeAspect="1" noChangeArrowheads="1"/>
          </p:cNvPicPr>
          <p:nvPr/>
        </p:nvPicPr>
        <p:blipFill>
          <a:blip r:embed="rId3" cstate="print"/>
          <a:srcRect/>
          <a:stretch>
            <a:fillRect/>
          </a:stretch>
        </p:blipFill>
        <p:spPr bwMode="auto">
          <a:xfrm>
            <a:off x="1981200" y="1981200"/>
            <a:ext cx="5791200" cy="4614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Wingdings" pitchFamily="2" charset="2"/>
              </a:rPr>
              <a:t>Data Association</a:t>
            </a:r>
            <a:endParaRPr lang="en-US" dirty="0"/>
          </a:p>
        </p:txBody>
      </p:sp>
      <p:sp>
        <p:nvSpPr>
          <p:cNvPr id="7" name="Content Placeholder 6"/>
          <p:cNvSpPr>
            <a:spLocks noGrp="1"/>
          </p:cNvSpPr>
          <p:nvPr>
            <p:ph sz="quarter" idx="1"/>
          </p:nvPr>
        </p:nvSpPr>
        <p:spPr/>
        <p:txBody>
          <a:bodyPr/>
          <a:lstStyle/>
          <a:p>
            <a:r>
              <a:rPr lang="en-US" dirty="0" smtClean="0"/>
              <a:t>Data Association (X</a:t>
            </a:r>
            <a:r>
              <a:rPr lang="en-US" baseline="30000" dirty="0" smtClean="0"/>
              <a:t>2</a:t>
            </a:r>
            <a:r>
              <a:rPr lang="en-US" dirty="0" smtClean="0"/>
              <a:t> distribution)</a:t>
            </a:r>
          </a:p>
        </p:txBody>
      </p:sp>
      <p:pic>
        <p:nvPicPr>
          <p:cNvPr id="221186" name="Picture 2"/>
          <p:cNvPicPr>
            <a:picLocks noChangeAspect="1" noChangeArrowheads="1"/>
          </p:cNvPicPr>
          <p:nvPr/>
        </p:nvPicPr>
        <p:blipFill>
          <a:blip r:embed="rId3" cstate="print"/>
          <a:srcRect/>
          <a:stretch>
            <a:fillRect/>
          </a:stretch>
        </p:blipFill>
        <p:spPr bwMode="auto">
          <a:xfrm>
            <a:off x="304801" y="1524000"/>
            <a:ext cx="8520732" cy="1379669"/>
          </a:xfrm>
          <a:prstGeom prst="rect">
            <a:avLst/>
          </a:prstGeom>
          <a:noFill/>
          <a:ln w="9525">
            <a:noFill/>
            <a:miter lim="800000"/>
            <a:headEnd/>
            <a:tailEnd/>
          </a:ln>
          <a:effectLst/>
        </p:spPr>
      </p:pic>
      <p:pic>
        <p:nvPicPr>
          <p:cNvPr id="221187" name="Picture 3"/>
          <p:cNvPicPr>
            <a:picLocks noChangeAspect="1" noChangeArrowheads="1"/>
          </p:cNvPicPr>
          <p:nvPr/>
        </p:nvPicPr>
        <p:blipFill>
          <a:blip r:embed="rId4" cstate="print"/>
          <a:srcRect/>
          <a:stretch>
            <a:fillRect/>
          </a:stretch>
        </p:blipFill>
        <p:spPr bwMode="auto">
          <a:xfrm>
            <a:off x="228600" y="2962275"/>
            <a:ext cx="8584605" cy="2261123"/>
          </a:xfrm>
          <a:prstGeom prst="rect">
            <a:avLst/>
          </a:prstGeom>
          <a:noFill/>
          <a:ln w="9525">
            <a:noFill/>
            <a:miter lim="800000"/>
            <a:headEnd/>
            <a:tailEnd/>
          </a:ln>
          <a:effectLst/>
        </p:spPr>
      </p:pic>
      <p:pic>
        <p:nvPicPr>
          <p:cNvPr id="221188" name="Picture 4"/>
          <p:cNvPicPr>
            <a:picLocks noChangeAspect="1" noChangeArrowheads="1"/>
          </p:cNvPicPr>
          <p:nvPr/>
        </p:nvPicPr>
        <p:blipFill>
          <a:blip r:embed="rId5" cstate="print"/>
          <a:srcRect/>
          <a:stretch>
            <a:fillRect/>
          </a:stretch>
        </p:blipFill>
        <p:spPr bwMode="auto">
          <a:xfrm>
            <a:off x="228601" y="5181600"/>
            <a:ext cx="8635700" cy="907004"/>
          </a:xfrm>
          <a:prstGeom prst="rect">
            <a:avLst/>
          </a:prstGeom>
          <a:noFill/>
          <a:ln w="9525">
            <a:noFill/>
            <a:miter lim="800000"/>
            <a:headEnd/>
            <a:tailEnd/>
          </a:ln>
          <a:effectLst/>
        </p:spPr>
      </p:pic>
      <p:pic>
        <p:nvPicPr>
          <p:cNvPr id="221189" name="Picture 5"/>
          <p:cNvPicPr>
            <a:picLocks noChangeAspect="1" noChangeArrowheads="1"/>
          </p:cNvPicPr>
          <p:nvPr/>
        </p:nvPicPr>
        <p:blipFill>
          <a:blip r:embed="rId6" cstate="print"/>
          <a:srcRect/>
          <a:stretch>
            <a:fillRect/>
          </a:stretch>
        </p:blipFill>
        <p:spPr bwMode="auto">
          <a:xfrm>
            <a:off x="228600" y="6012404"/>
            <a:ext cx="8686800" cy="6515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Feature based SLAM</a:t>
            </a:r>
            <a:endParaRPr lang="en-US" dirty="0"/>
          </a:p>
        </p:txBody>
      </p:sp>
      <p:sp>
        <p:nvSpPr>
          <p:cNvPr id="3" name="Content Placeholder 2"/>
          <p:cNvSpPr>
            <a:spLocks noGrp="1"/>
          </p:cNvSpPr>
          <p:nvPr>
            <p:ph sz="quarter" idx="1"/>
          </p:nvPr>
        </p:nvSpPr>
        <p:spPr/>
        <p:txBody>
          <a:bodyPr>
            <a:normAutofit/>
          </a:bodyPr>
          <a:lstStyle/>
          <a:p>
            <a:r>
              <a:rPr lang="en-US" sz="2900" dirty="0" smtClean="0"/>
              <a:t> </a:t>
            </a:r>
          </a:p>
          <a:p>
            <a:endParaRPr lang="en-US" sz="2900" dirty="0" smtClean="0"/>
          </a:p>
        </p:txBody>
      </p:sp>
      <p:pic>
        <p:nvPicPr>
          <p:cNvPr id="74755" name="Picture 3"/>
          <p:cNvPicPr>
            <a:picLocks noChangeAspect="1" noChangeArrowheads="1"/>
          </p:cNvPicPr>
          <p:nvPr/>
        </p:nvPicPr>
        <p:blipFill>
          <a:blip r:embed="rId3" cstate="print"/>
          <a:srcRect/>
          <a:stretch>
            <a:fillRect/>
          </a:stretch>
        </p:blipFill>
        <p:spPr bwMode="auto">
          <a:xfrm>
            <a:off x="1295400" y="1872342"/>
            <a:ext cx="6924675" cy="4833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SLAM</a:t>
            </a:r>
            <a:endParaRPr lang="en-US" dirty="0"/>
          </a:p>
        </p:txBody>
      </p:sp>
      <p:sp>
        <p:nvSpPr>
          <p:cNvPr id="3" name="Content Placeholder 2"/>
          <p:cNvSpPr>
            <a:spLocks noGrp="1"/>
          </p:cNvSpPr>
          <p:nvPr>
            <p:ph sz="quarter" idx="1"/>
          </p:nvPr>
        </p:nvSpPr>
        <p:spPr/>
        <p:txBody>
          <a:bodyPr>
            <a:normAutofit/>
          </a:bodyPr>
          <a:lstStyle/>
          <a:p>
            <a:r>
              <a:rPr lang="en-US" sz="2900" dirty="0" smtClean="0"/>
              <a:t>Probabilistic formulation </a:t>
            </a:r>
          </a:p>
        </p:txBody>
      </p:sp>
      <p:pic>
        <p:nvPicPr>
          <p:cNvPr id="75778" name="Picture 2"/>
          <p:cNvPicPr>
            <a:picLocks noChangeAspect="1" noChangeArrowheads="1"/>
          </p:cNvPicPr>
          <p:nvPr/>
        </p:nvPicPr>
        <p:blipFill>
          <a:blip r:embed="rId3" cstate="print"/>
          <a:srcRect/>
          <a:stretch>
            <a:fillRect/>
          </a:stretch>
        </p:blipFill>
        <p:spPr bwMode="auto">
          <a:xfrm>
            <a:off x="1676400" y="5029200"/>
            <a:ext cx="6177844" cy="838200"/>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876800" y="228600"/>
            <a:ext cx="3800475" cy="2652641"/>
          </a:xfrm>
          <a:prstGeom prst="rect">
            <a:avLst/>
          </a:prstGeom>
          <a:noFill/>
          <a:ln w="9525">
            <a:noFill/>
            <a:miter lim="800000"/>
            <a:headEnd/>
            <a:tailEnd/>
          </a:ln>
          <a:effectLst/>
        </p:spPr>
      </p:pic>
      <p:pic>
        <p:nvPicPr>
          <p:cNvPr id="75779" name="Picture 3"/>
          <p:cNvPicPr>
            <a:picLocks noChangeAspect="1" noChangeArrowheads="1"/>
          </p:cNvPicPr>
          <p:nvPr/>
        </p:nvPicPr>
        <p:blipFill>
          <a:blip r:embed="rId5" cstate="print"/>
          <a:srcRect/>
          <a:stretch>
            <a:fillRect/>
          </a:stretch>
        </p:blipFill>
        <p:spPr bwMode="auto">
          <a:xfrm>
            <a:off x="1392115" y="2438400"/>
            <a:ext cx="2614863" cy="304800"/>
          </a:xfrm>
          <a:prstGeom prst="rect">
            <a:avLst/>
          </a:prstGeom>
          <a:noFill/>
          <a:ln w="9525">
            <a:noFill/>
            <a:miter lim="800000"/>
            <a:headEnd/>
            <a:tailEnd/>
          </a:ln>
          <a:effectLst/>
        </p:spPr>
      </p:pic>
      <p:pic>
        <p:nvPicPr>
          <p:cNvPr id="75780" name="Picture 4"/>
          <p:cNvPicPr>
            <a:picLocks noChangeAspect="1" noChangeArrowheads="1"/>
          </p:cNvPicPr>
          <p:nvPr/>
        </p:nvPicPr>
        <p:blipFill>
          <a:blip r:embed="rId6" cstate="print"/>
          <a:srcRect/>
          <a:stretch>
            <a:fillRect/>
          </a:stretch>
        </p:blipFill>
        <p:spPr bwMode="auto">
          <a:xfrm>
            <a:off x="1464685" y="2942772"/>
            <a:ext cx="2819400" cy="348635"/>
          </a:xfrm>
          <a:prstGeom prst="rect">
            <a:avLst/>
          </a:prstGeom>
          <a:noFill/>
          <a:ln w="9525">
            <a:noFill/>
            <a:miter lim="800000"/>
            <a:headEnd/>
            <a:tailEnd/>
          </a:ln>
          <a:effectLst/>
        </p:spPr>
      </p:pic>
      <p:pic>
        <p:nvPicPr>
          <p:cNvPr id="75781" name="Picture 5"/>
          <p:cNvPicPr>
            <a:picLocks noChangeAspect="1" noChangeArrowheads="1"/>
          </p:cNvPicPr>
          <p:nvPr/>
        </p:nvPicPr>
        <p:blipFill>
          <a:blip r:embed="rId7" cstate="print"/>
          <a:srcRect/>
          <a:stretch>
            <a:fillRect/>
          </a:stretch>
        </p:blipFill>
        <p:spPr bwMode="auto">
          <a:xfrm>
            <a:off x="1468315" y="3352800"/>
            <a:ext cx="6608885" cy="381000"/>
          </a:xfrm>
          <a:prstGeom prst="rect">
            <a:avLst/>
          </a:prstGeom>
          <a:noFill/>
          <a:ln w="9525">
            <a:noFill/>
            <a:miter lim="800000"/>
            <a:headEnd/>
            <a:tailEnd/>
          </a:ln>
          <a:effectLst/>
        </p:spPr>
      </p:pic>
      <p:pic>
        <p:nvPicPr>
          <p:cNvPr id="75783" name="Picture 7"/>
          <p:cNvPicPr>
            <a:picLocks noChangeAspect="1" noChangeArrowheads="1"/>
          </p:cNvPicPr>
          <p:nvPr/>
        </p:nvPicPr>
        <p:blipFill>
          <a:blip r:embed="rId8" cstate="print"/>
          <a:srcRect/>
          <a:stretch>
            <a:fillRect/>
          </a:stretch>
        </p:blipFill>
        <p:spPr bwMode="auto">
          <a:xfrm>
            <a:off x="1447800" y="3886200"/>
            <a:ext cx="6785919" cy="76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SLAM</a:t>
            </a:r>
            <a:endParaRPr lang="en-US" dirty="0"/>
          </a:p>
        </p:txBody>
      </p:sp>
      <p:sp>
        <p:nvSpPr>
          <p:cNvPr id="3" name="Content Placeholder 2"/>
          <p:cNvSpPr>
            <a:spLocks noGrp="1"/>
          </p:cNvSpPr>
          <p:nvPr>
            <p:ph sz="quarter" idx="1"/>
          </p:nvPr>
        </p:nvSpPr>
        <p:spPr/>
        <p:txBody>
          <a:bodyPr>
            <a:normAutofit/>
          </a:bodyPr>
          <a:lstStyle/>
          <a:p>
            <a:r>
              <a:rPr lang="en-US" sz="2900" dirty="0" smtClean="0"/>
              <a:t>Find</a:t>
            </a:r>
          </a:p>
          <a:p>
            <a:endParaRPr lang="en-US" sz="2900" dirty="0" smtClean="0"/>
          </a:p>
          <a:p>
            <a:r>
              <a:rPr lang="en-US" sz="2900" dirty="0" smtClean="0"/>
              <a:t>Given</a:t>
            </a:r>
          </a:p>
          <a:p>
            <a:pPr lvl="1"/>
            <a:r>
              <a:rPr lang="en-US" sz="2700" dirty="0" smtClean="0"/>
              <a:t>Process model</a:t>
            </a:r>
          </a:p>
          <a:p>
            <a:endParaRPr lang="en-US" sz="2900" dirty="0" smtClean="0"/>
          </a:p>
          <a:p>
            <a:pPr lvl="1"/>
            <a:r>
              <a:rPr lang="en-US" sz="2700" dirty="0" smtClean="0"/>
              <a:t>Observation model</a:t>
            </a:r>
          </a:p>
        </p:txBody>
      </p:sp>
      <p:pic>
        <p:nvPicPr>
          <p:cNvPr id="76802" name="Picture 2"/>
          <p:cNvPicPr>
            <a:picLocks noChangeAspect="1" noChangeArrowheads="1"/>
          </p:cNvPicPr>
          <p:nvPr/>
        </p:nvPicPr>
        <p:blipFill>
          <a:blip r:embed="rId3" cstate="print"/>
          <a:srcRect/>
          <a:stretch>
            <a:fillRect/>
          </a:stretch>
        </p:blipFill>
        <p:spPr bwMode="auto">
          <a:xfrm>
            <a:off x="3810000" y="4343400"/>
            <a:ext cx="2454943" cy="790575"/>
          </a:xfrm>
          <a:prstGeom prst="rect">
            <a:avLst/>
          </a:prstGeom>
          <a:noFill/>
          <a:ln w="9525">
            <a:noFill/>
            <a:miter lim="800000"/>
            <a:headEnd/>
            <a:tailEnd/>
          </a:ln>
          <a:effectLst/>
        </p:spPr>
      </p:pic>
      <p:pic>
        <p:nvPicPr>
          <p:cNvPr id="76803" name="Picture 3"/>
          <p:cNvPicPr>
            <a:picLocks noChangeAspect="1" noChangeArrowheads="1"/>
          </p:cNvPicPr>
          <p:nvPr/>
        </p:nvPicPr>
        <p:blipFill>
          <a:blip r:embed="rId4" cstate="print"/>
          <a:srcRect/>
          <a:stretch>
            <a:fillRect/>
          </a:stretch>
        </p:blipFill>
        <p:spPr bwMode="auto">
          <a:xfrm>
            <a:off x="3924300" y="3252788"/>
            <a:ext cx="2608304" cy="709612"/>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2438400" y="1828800"/>
            <a:ext cx="5257800" cy="7133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Cumulative Distribution Function (CDF), </a:t>
            </a:r>
            <a:r>
              <a:rPr lang="en-US" sz="2000" b="1" i="1" dirty="0" smtClean="0"/>
              <a:t>Distribution Function</a:t>
            </a:r>
            <a:endParaRPr lang="en-US" dirty="0" smtClean="0"/>
          </a:p>
          <a:p>
            <a:pPr>
              <a:buNone/>
            </a:pPr>
            <a:endParaRPr lang="en-US" dirty="0" smtClean="0"/>
          </a:p>
          <a:p>
            <a:r>
              <a:rPr lang="en-US" dirty="0" smtClean="0"/>
              <a:t>Properties</a:t>
            </a:r>
          </a:p>
          <a:p>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2362200" y="1981200"/>
            <a:ext cx="4630831" cy="5429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2438400" y="2971800"/>
            <a:ext cx="4423943" cy="1033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SLAM</a:t>
            </a:r>
            <a:endParaRPr lang="en-US" dirty="0"/>
          </a:p>
        </p:txBody>
      </p:sp>
      <p:sp>
        <p:nvSpPr>
          <p:cNvPr id="3" name="Content Placeholder 2"/>
          <p:cNvSpPr>
            <a:spLocks noGrp="1"/>
          </p:cNvSpPr>
          <p:nvPr>
            <p:ph sz="quarter" idx="1"/>
          </p:nvPr>
        </p:nvSpPr>
        <p:spPr/>
        <p:txBody>
          <a:bodyPr>
            <a:normAutofit/>
          </a:bodyPr>
          <a:lstStyle/>
          <a:p>
            <a:r>
              <a:rPr lang="en-US" sz="2900" dirty="0" smtClean="0"/>
              <a:t>Solution</a:t>
            </a:r>
          </a:p>
        </p:txBody>
      </p:sp>
      <p:pic>
        <p:nvPicPr>
          <p:cNvPr id="77826" name="Picture 2"/>
          <p:cNvPicPr>
            <a:picLocks noChangeAspect="1" noChangeArrowheads="1"/>
          </p:cNvPicPr>
          <p:nvPr/>
        </p:nvPicPr>
        <p:blipFill>
          <a:blip r:embed="rId3" cstate="print"/>
          <a:srcRect/>
          <a:stretch>
            <a:fillRect/>
          </a:stretch>
        </p:blipFill>
        <p:spPr bwMode="auto">
          <a:xfrm>
            <a:off x="1214306" y="2200275"/>
            <a:ext cx="6177094"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EKF-SLAM</a:t>
            </a:r>
            <a:endParaRPr lang="en-US" dirty="0"/>
          </a:p>
        </p:txBody>
      </p:sp>
      <p:sp>
        <p:nvSpPr>
          <p:cNvPr id="3" name="Content Placeholder 2"/>
          <p:cNvSpPr>
            <a:spLocks noGrp="1"/>
          </p:cNvSpPr>
          <p:nvPr>
            <p:ph sz="quarter" idx="1"/>
          </p:nvPr>
        </p:nvSpPr>
        <p:spPr/>
        <p:txBody>
          <a:bodyPr>
            <a:normAutofit/>
          </a:bodyPr>
          <a:lstStyle/>
          <a:p>
            <a:r>
              <a:rPr lang="en-US" sz="2900" dirty="0" smtClean="0"/>
              <a:t>EKF-SLAM</a:t>
            </a:r>
          </a:p>
        </p:txBody>
      </p:sp>
      <p:pic>
        <p:nvPicPr>
          <p:cNvPr id="78850" name="Picture 2"/>
          <p:cNvPicPr>
            <a:picLocks noChangeAspect="1" noChangeArrowheads="1"/>
          </p:cNvPicPr>
          <p:nvPr/>
        </p:nvPicPr>
        <p:blipFill>
          <a:blip r:embed="rId3" cstate="print"/>
          <a:srcRect/>
          <a:stretch>
            <a:fillRect/>
          </a:stretch>
        </p:blipFill>
        <p:spPr bwMode="auto">
          <a:xfrm>
            <a:off x="1219200" y="2133600"/>
            <a:ext cx="5692598" cy="557212"/>
          </a:xfrm>
          <a:prstGeom prst="rect">
            <a:avLst/>
          </a:prstGeom>
          <a:noFill/>
          <a:ln w="9525">
            <a:noFill/>
            <a:miter lim="800000"/>
            <a:headEnd/>
            <a:tailEnd/>
          </a:ln>
          <a:effectLst/>
        </p:spPr>
      </p:pic>
      <p:pic>
        <p:nvPicPr>
          <p:cNvPr id="78851" name="Picture 3"/>
          <p:cNvPicPr>
            <a:picLocks noChangeAspect="1" noChangeArrowheads="1"/>
          </p:cNvPicPr>
          <p:nvPr/>
        </p:nvPicPr>
        <p:blipFill>
          <a:blip r:embed="rId4" cstate="print"/>
          <a:srcRect/>
          <a:stretch>
            <a:fillRect/>
          </a:stretch>
        </p:blipFill>
        <p:spPr bwMode="auto">
          <a:xfrm>
            <a:off x="1219200" y="2819400"/>
            <a:ext cx="5815013" cy="523875"/>
          </a:xfrm>
          <a:prstGeom prst="rect">
            <a:avLst/>
          </a:prstGeom>
          <a:noFill/>
          <a:ln w="9525">
            <a:noFill/>
            <a:miter lim="800000"/>
            <a:headEnd/>
            <a:tailEnd/>
          </a:ln>
          <a:effectLst/>
        </p:spPr>
      </p:pic>
      <p:pic>
        <p:nvPicPr>
          <p:cNvPr id="78852" name="Picture 4"/>
          <p:cNvPicPr>
            <a:picLocks noChangeAspect="1" noChangeArrowheads="1"/>
          </p:cNvPicPr>
          <p:nvPr/>
        </p:nvPicPr>
        <p:blipFill>
          <a:blip r:embed="rId5" cstate="print"/>
          <a:srcRect/>
          <a:stretch>
            <a:fillRect/>
          </a:stretch>
        </p:blipFill>
        <p:spPr bwMode="auto">
          <a:xfrm>
            <a:off x="1143000" y="3657600"/>
            <a:ext cx="3538826" cy="1076325"/>
          </a:xfrm>
          <a:prstGeom prst="rect">
            <a:avLst/>
          </a:prstGeom>
          <a:noFill/>
          <a:ln w="9525">
            <a:noFill/>
            <a:miter lim="800000"/>
            <a:headEnd/>
            <a:tailEnd/>
          </a:ln>
          <a:effectLst/>
        </p:spPr>
      </p:pic>
      <p:pic>
        <p:nvPicPr>
          <p:cNvPr id="78853" name="Picture 5"/>
          <p:cNvPicPr>
            <a:picLocks noChangeAspect="1" noChangeArrowheads="1"/>
          </p:cNvPicPr>
          <p:nvPr/>
        </p:nvPicPr>
        <p:blipFill>
          <a:blip r:embed="rId6" cstate="print"/>
          <a:srcRect/>
          <a:stretch>
            <a:fillRect/>
          </a:stretch>
        </p:blipFill>
        <p:spPr bwMode="auto">
          <a:xfrm>
            <a:off x="1198147" y="4800601"/>
            <a:ext cx="5050253" cy="19143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EKF-SLAM</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222210" name="Picture 2"/>
          <p:cNvPicPr>
            <a:picLocks noChangeAspect="1" noChangeArrowheads="1"/>
          </p:cNvPicPr>
          <p:nvPr/>
        </p:nvPicPr>
        <p:blipFill>
          <a:blip r:embed="rId3" cstate="print"/>
          <a:srcRect/>
          <a:stretch>
            <a:fillRect/>
          </a:stretch>
        </p:blipFill>
        <p:spPr bwMode="auto">
          <a:xfrm>
            <a:off x="1371600" y="1828800"/>
            <a:ext cx="3375423" cy="660797"/>
          </a:xfrm>
          <a:prstGeom prst="rect">
            <a:avLst/>
          </a:prstGeom>
          <a:noFill/>
          <a:ln w="9525">
            <a:noFill/>
            <a:miter lim="800000"/>
            <a:headEnd/>
            <a:tailEnd/>
          </a:ln>
          <a:effectLst/>
        </p:spPr>
      </p:pic>
      <p:pic>
        <p:nvPicPr>
          <p:cNvPr id="222211" name="Picture 3"/>
          <p:cNvPicPr>
            <a:picLocks noChangeAspect="1" noChangeArrowheads="1"/>
          </p:cNvPicPr>
          <p:nvPr/>
        </p:nvPicPr>
        <p:blipFill>
          <a:blip r:embed="rId4" cstate="print"/>
          <a:srcRect/>
          <a:stretch>
            <a:fillRect/>
          </a:stretch>
        </p:blipFill>
        <p:spPr bwMode="auto">
          <a:xfrm>
            <a:off x="1352549" y="2362200"/>
            <a:ext cx="4893473" cy="642938"/>
          </a:xfrm>
          <a:prstGeom prst="rect">
            <a:avLst/>
          </a:prstGeom>
          <a:noFill/>
          <a:ln w="9525">
            <a:noFill/>
            <a:miter lim="800000"/>
            <a:headEnd/>
            <a:tailEnd/>
          </a:ln>
          <a:effectLst/>
        </p:spPr>
      </p:pic>
      <p:pic>
        <p:nvPicPr>
          <p:cNvPr id="222212" name="Picture 4"/>
          <p:cNvPicPr>
            <a:picLocks noChangeAspect="1" noChangeArrowheads="1"/>
          </p:cNvPicPr>
          <p:nvPr/>
        </p:nvPicPr>
        <p:blipFill>
          <a:blip r:embed="rId5" cstate="print"/>
          <a:srcRect/>
          <a:stretch>
            <a:fillRect/>
          </a:stretch>
        </p:blipFill>
        <p:spPr bwMode="auto">
          <a:xfrm>
            <a:off x="1371600" y="2895599"/>
            <a:ext cx="2893218" cy="821531"/>
          </a:xfrm>
          <a:prstGeom prst="rect">
            <a:avLst/>
          </a:prstGeom>
          <a:noFill/>
          <a:ln w="9525">
            <a:noFill/>
            <a:miter lim="800000"/>
            <a:headEnd/>
            <a:tailEnd/>
          </a:ln>
          <a:effectLst/>
        </p:spPr>
      </p:pic>
      <p:pic>
        <p:nvPicPr>
          <p:cNvPr id="222213" name="Picture 5"/>
          <p:cNvPicPr>
            <a:picLocks noChangeAspect="1" noChangeArrowheads="1"/>
          </p:cNvPicPr>
          <p:nvPr/>
        </p:nvPicPr>
        <p:blipFill>
          <a:blip r:embed="rId6" cstate="print"/>
          <a:srcRect/>
          <a:stretch>
            <a:fillRect/>
          </a:stretch>
        </p:blipFill>
        <p:spPr bwMode="auto">
          <a:xfrm>
            <a:off x="1295399" y="3581400"/>
            <a:ext cx="3071813" cy="1143000"/>
          </a:xfrm>
          <a:prstGeom prst="rect">
            <a:avLst/>
          </a:prstGeom>
          <a:noFill/>
          <a:ln w="9525">
            <a:noFill/>
            <a:miter lim="800000"/>
            <a:headEnd/>
            <a:tailEnd/>
          </a:ln>
          <a:effectLst/>
        </p:spPr>
      </p:pic>
      <p:pic>
        <p:nvPicPr>
          <p:cNvPr id="222214" name="Picture 6"/>
          <p:cNvPicPr>
            <a:picLocks noChangeAspect="1" noChangeArrowheads="1"/>
          </p:cNvPicPr>
          <p:nvPr/>
        </p:nvPicPr>
        <p:blipFill>
          <a:blip r:embed="rId7" cstate="print"/>
          <a:srcRect/>
          <a:stretch>
            <a:fillRect/>
          </a:stretch>
        </p:blipFill>
        <p:spPr bwMode="auto">
          <a:xfrm>
            <a:off x="1371600" y="4953000"/>
            <a:ext cx="3138377" cy="1066800"/>
          </a:xfrm>
          <a:prstGeom prst="rect">
            <a:avLst/>
          </a:prstGeom>
          <a:noFill/>
          <a:ln w="9525">
            <a:noFill/>
            <a:miter lim="800000"/>
            <a:headEnd/>
            <a:tailEnd/>
          </a:ln>
          <a:effectLst/>
        </p:spPr>
      </p:pic>
      <p:pic>
        <p:nvPicPr>
          <p:cNvPr id="222215" name="Picture 7"/>
          <p:cNvPicPr>
            <a:picLocks noChangeAspect="1" noChangeArrowheads="1"/>
          </p:cNvPicPr>
          <p:nvPr/>
        </p:nvPicPr>
        <p:blipFill>
          <a:blip r:embed="rId8" cstate="print"/>
          <a:srcRect/>
          <a:stretch>
            <a:fillRect/>
          </a:stretch>
        </p:blipFill>
        <p:spPr bwMode="auto">
          <a:xfrm>
            <a:off x="4699000" y="4648200"/>
            <a:ext cx="4178300" cy="1790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EKF-SLAM</a:t>
            </a:r>
            <a:endParaRPr lang="en-US" dirty="0"/>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r>
              <a:rPr lang="en-US" sz="2900" dirty="0" smtClean="0"/>
              <a:t>Issues with EKF-SLAM</a:t>
            </a:r>
          </a:p>
          <a:p>
            <a:r>
              <a:rPr lang="en-US" sz="2700" dirty="0" smtClean="0"/>
              <a:t>Convergence</a:t>
            </a:r>
          </a:p>
          <a:p>
            <a:pPr lvl="1"/>
            <a:r>
              <a:rPr lang="en-US" sz="2500" dirty="0" smtClean="0"/>
              <a:t>Map convergence</a:t>
            </a:r>
          </a:p>
          <a:p>
            <a:r>
              <a:rPr lang="en-US" sz="2700" dirty="0" smtClean="0"/>
              <a:t>Computational Effort</a:t>
            </a:r>
          </a:p>
          <a:p>
            <a:pPr lvl="1"/>
            <a:r>
              <a:rPr lang="en-US" dirty="0" smtClean="0"/>
              <a:t>computation grows </a:t>
            </a:r>
            <a:r>
              <a:rPr lang="en-US" dirty="0" err="1" smtClean="0"/>
              <a:t>quadratically</a:t>
            </a:r>
            <a:r>
              <a:rPr lang="en-US" dirty="0" smtClean="0"/>
              <a:t> with the number of landmarks</a:t>
            </a:r>
            <a:endParaRPr lang="en-US" sz="2500" dirty="0" smtClean="0"/>
          </a:p>
          <a:p>
            <a:r>
              <a:rPr lang="en-US" sz="2700" dirty="0" smtClean="0"/>
              <a:t>Data Association</a:t>
            </a:r>
          </a:p>
          <a:p>
            <a:pPr lvl="1"/>
            <a:r>
              <a:rPr lang="en-US" dirty="0" smtClean="0"/>
              <a:t>The association problem is compounded in environments </a:t>
            </a:r>
            <a:r>
              <a:rPr lang="en-US" sz="2800" dirty="0" smtClean="0"/>
              <a:t>where landmarks are not simple points and indeed look different from different viewpoints.</a:t>
            </a:r>
            <a:endParaRPr lang="en-US" sz="2700" dirty="0" smtClean="0"/>
          </a:p>
          <a:p>
            <a:r>
              <a:rPr lang="en-US" sz="2700" dirty="0" smtClean="0"/>
              <a:t>Nonlinearity</a:t>
            </a:r>
          </a:p>
          <a:p>
            <a:pPr lvl="1"/>
            <a:r>
              <a:rPr lang="en-US" dirty="0" smtClean="0"/>
              <a:t>Convergence and consistency can only be guaranteed in the linear case</a:t>
            </a:r>
            <a:endParaRPr lang="en-US" sz="6400" dirty="0" smtClean="0"/>
          </a:p>
          <a:p>
            <a:endParaRPr lang="en-US" sz="2900" dirty="0" smtClean="0"/>
          </a:p>
          <a:p>
            <a:endParaRPr lang="en-US" sz="29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Graph-SLAM</a:t>
            </a:r>
            <a:endParaRPr lang="en-US" dirty="0"/>
          </a:p>
        </p:txBody>
      </p:sp>
      <p:sp>
        <p:nvSpPr>
          <p:cNvPr id="3" name="Content Placeholder 2"/>
          <p:cNvSpPr>
            <a:spLocks noGrp="1"/>
          </p:cNvSpPr>
          <p:nvPr>
            <p:ph sz="quarter" idx="1"/>
          </p:nvPr>
        </p:nvSpPr>
        <p:spPr/>
        <p:txBody>
          <a:bodyPr>
            <a:normAutofit/>
          </a:bodyPr>
          <a:lstStyle/>
          <a:p>
            <a:r>
              <a:rPr lang="en-US" sz="2900" dirty="0" smtClean="0"/>
              <a:t>Graph-SLAM </a:t>
            </a:r>
          </a:p>
        </p:txBody>
      </p:sp>
      <p:pic>
        <p:nvPicPr>
          <p:cNvPr id="84994" name="Picture 2"/>
          <p:cNvPicPr>
            <a:picLocks noChangeAspect="1" noChangeArrowheads="1"/>
          </p:cNvPicPr>
          <p:nvPr/>
        </p:nvPicPr>
        <p:blipFill>
          <a:blip r:embed="rId3" cstate="print"/>
          <a:srcRect/>
          <a:stretch>
            <a:fillRect/>
          </a:stretch>
        </p:blipFill>
        <p:spPr bwMode="auto">
          <a:xfrm>
            <a:off x="304800" y="1828800"/>
            <a:ext cx="8458200" cy="488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p:txBody>
          <a:bodyPr/>
          <a:lstStyle/>
          <a:p>
            <a:r>
              <a:rPr lang="en-US" b="1" dirty="0" smtClean="0"/>
              <a:t>FAST-SLAM: </a:t>
            </a:r>
            <a:r>
              <a:rPr lang="en-US" dirty="0" smtClean="0"/>
              <a:t>Correlation</a:t>
            </a:r>
            <a:endParaRPr lang="en-US" dirty="0"/>
          </a:p>
        </p:txBody>
      </p:sp>
      <p:sp>
        <p:nvSpPr>
          <p:cNvPr id="1369091" name="Text Box 3"/>
          <p:cNvSpPr txBox="1">
            <a:spLocks noChangeArrowheads="1"/>
          </p:cNvSpPr>
          <p:nvPr/>
        </p:nvSpPr>
        <p:spPr bwMode="auto">
          <a:xfrm>
            <a:off x="693738" y="1447800"/>
            <a:ext cx="7764462" cy="519113"/>
          </a:xfrm>
          <a:prstGeom prst="rect">
            <a:avLst/>
          </a:prstGeom>
          <a:noFill/>
          <a:ln w="9525" algn="ctr">
            <a:noFill/>
            <a:miter lim="800000"/>
            <a:headEnd/>
            <a:tailEnd/>
          </a:ln>
          <a:effectLst/>
        </p:spPr>
        <p:txBody>
          <a:bodyPr wrap="none">
            <a:spAutoFit/>
          </a:bodyPr>
          <a:lstStyle/>
          <a:p>
            <a:pPr>
              <a:lnSpc>
                <a:spcPct val="100000"/>
              </a:lnSpc>
              <a:spcBef>
                <a:spcPct val="0"/>
              </a:spcBef>
              <a:buClrTx/>
              <a:buSzTx/>
            </a:pPr>
            <a:r>
              <a:rPr lang="en-US" b="1" dirty="0" smtClean="0">
                <a:latin typeface="Arial" pitchFamily="34" charset="0"/>
              </a:rPr>
              <a:t>SLAM</a:t>
            </a:r>
            <a:r>
              <a:rPr lang="en-US" dirty="0" smtClean="0">
                <a:latin typeface="Arial" pitchFamily="34" charset="0"/>
              </a:rPr>
              <a:t>: robot path and map are both </a:t>
            </a:r>
            <a:r>
              <a:rPr lang="en-US" b="1" dirty="0" smtClean="0">
                <a:solidFill>
                  <a:srgbClr val="FF0000"/>
                </a:solidFill>
                <a:latin typeface="Arial" pitchFamily="34" charset="0"/>
              </a:rPr>
              <a:t>unknown!</a:t>
            </a:r>
            <a:r>
              <a:rPr lang="en-US" dirty="0" smtClean="0">
                <a:latin typeface="Arial" pitchFamily="34" charset="0"/>
              </a:rPr>
              <a:t> </a:t>
            </a:r>
            <a:endParaRPr lang="en-US" dirty="0">
              <a:latin typeface="Arial" pitchFamily="34" charset="0"/>
            </a:endParaRPr>
          </a:p>
        </p:txBody>
      </p:sp>
      <p:sp>
        <p:nvSpPr>
          <p:cNvPr id="1369092" name="Oval 4"/>
          <p:cNvSpPr>
            <a:spLocks noChangeArrowheads="1"/>
          </p:cNvSpPr>
          <p:nvPr/>
        </p:nvSpPr>
        <p:spPr bwMode="auto">
          <a:xfrm rot="6158622">
            <a:off x="6908801" y="3787775"/>
            <a:ext cx="849312" cy="1271587"/>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3" name="Oval 5"/>
          <p:cNvSpPr>
            <a:spLocks noChangeArrowheads="1"/>
          </p:cNvSpPr>
          <p:nvPr/>
        </p:nvSpPr>
        <p:spPr bwMode="auto">
          <a:xfrm rot="568730">
            <a:off x="3452813" y="4929188"/>
            <a:ext cx="706437" cy="1150937"/>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4" name="Oval 6"/>
          <p:cNvSpPr>
            <a:spLocks noChangeArrowheads="1"/>
          </p:cNvSpPr>
          <p:nvPr/>
        </p:nvSpPr>
        <p:spPr bwMode="auto">
          <a:xfrm rot="568730">
            <a:off x="3509963" y="5024438"/>
            <a:ext cx="593725" cy="966787"/>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5" name="Oval 7"/>
          <p:cNvSpPr>
            <a:spLocks noChangeArrowheads="1"/>
          </p:cNvSpPr>
          <p:nvPr/>
        </p:nvSpPr>
        <p:spPr bwMode="auto">
          <a:xfrm rot="1606081">
            <a:off x="4316413" y="2109788"/>
            <a:ext cx="715962" cy="1166812"/>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6" name="Oval 8"/>
          <p:cNvSpPr>
            <a:spLocks noChangeArrowheads="1"/>
          </p:cNvSpPr>
          <p:nvPr/>
        </p:nvSpPr>
        <p:spPr bwMode="auto">
          <a:xfrm>
            <a:off x="4416425" y="2287588"/>
            <a:ext cx="533400" cy="809625"/>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7" name="Oval 9"/>
          <p:cNvSpPr>
            <a:spLocks noChangeArrowheads="1"/>
          </p:cNvSpPr>
          <p:nvPr/>
        </p:nvSpPr>
        <p:spPr bwMode="auto">
          <a:xfrm rot="723524">
            <a:off x="1576388" y="4316413"/>
            <a:ext cx="465137" cy="758825"/>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8" name="Oval 10"/>
          <p:cNvSpPr>
            <a:spLocks noChangeArrowheads="1"/>
          </p:cNvSpPr>
          <p:nvPr/>
        </p:nvSpPr>
        <p:spPr bwMode="auto">
          <a:xfrm rot="1016923">
            <a:off x="2141538" y="2349500"/>
            <a:ext cx="441325" cy="719138"/>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sp>
        <p:nvSpPr>
          <p:cNvPr id="1369099" name="AutoShape 11"/>
          <p:cNvSpPr>
            <a:spLocks noChangeArrowheads="1"/>
          </p:cNvSpPr>
          <p:nvPr/>
        </p:nvSpPr>
        <p:spPr bwMode="auto">
          <a:xfrm>
            <a:off x="2151063" y="2471738"/>
            <a:ext cx="439737" cy="417512"/>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1369100" name="AutoShape 12"/>
          <p:cNvSpPr>
            <a:spLocks noChangeArrowheads="1"/>
          </p:cNvSpPr>
          <p:nvPr/>
        </p:nvSpPr>
        <p:spPr bwMode="auto">
          <a:xfrm>
            <a:off x="1600200" y="4452938"/>
            <a:ext cx="439738" cy="417512"/>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1369101" name="AutoShape 13"/>
          <p:cNvSpPr>
            <a:spLocks noChangeArrowheads="1"/>
          </p:cNvSpPr>
          <p:nvPr/>
        </p:nvSpPr>
        <p:spPr bwMode="auto">
          <a:xfrm>
            <a:off x="3581400" y="5246688"/>
            <a:ext cx="439738" cy="417512"/>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1369102" name="AutoShape 14"/>
          <p:cNvSpPr>
            <a:spLocks noChangeArrowheads="1"/>
          </p:cNvSpPr>
          <p:nvPr/>
        </p:nvSpPr>
        <p:spPr bwMode="auto">
          <a:xfrm>
            <a:off x="4462463" y="2471738"/>
            <a:ext cx="439737" cy="417512"/>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1369103" name="AutoShape 15"/>
          <p:cNvSpPr>
            <a:spLocks noChangeArrowheads="1"/>
          </p:cNvSpPr>
          <p:nvPr/>
        </p:nvSpPr>
        <p:spPr bwMode="auto">
          <a:xfrm>
            <a:off x="7104063" y="4178300"/>
            <a:ext cx="439737" cy="417513"/>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sp>
        <p:nvSpPr>
          <p:cNvPr id="1369104" name="AutoShape 16"/>
          <p:cNvSpPr>
            <a:spLocks noChangeArrowheads="1"/>
          </p:cNvSpPr>
          <p:nvPr/>
        </p:nvSpPr>
        <p:spPr bwMode="auto">
          <a:xfrm>
            <a:off x="6992938" y="2274888"/>
            <a:ext cx="441325" cy="417512"/>
          </a:xfrm>
          <a:prstGeom prst="star5">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en-US"/>
          </a:p>
        </p:txBody>
      </p:sp>
      <p:grpSp>
        <p:nvGrpSpPr>
          <p:cNvPr id="2" name="Group 17"/>
          <p:cNvGrpSpPr>
            <a:grpSpLocks/>
          </p:cNvGrpSpPr>
          <p:nvPr/>
        </p:nvGrpSpPr>
        <p:grpSpPr bwMode="auto">
          <a:xfrm rot="-132155">
            <a:off x="1812925" y="3448050"/>
            <a:ext cx="660400" cy="495300"/>
            <a:chOff x="1008" y="1872"/>
            <a:chExt cx="384" cy="288"/>
          </a:xfrm>
        </p:grpSpPr>
        <p:sp>
          <p:nvSpPr>
            <p:cNvPr id="1369106" name="Oval 18"/>
            <p:cNvSpPr>
              <a:spLocks noChangeArrowheads="1"/>
            </p:cNvSpPr>
            <p:nvPr/>
          </p:nvSpPr>
          <p:spPr bwMode="auto">
            <a:xfrm>
              <a:off x="1008" y="1872"/>
              <a:ext cx="288" cy="288"/>
            </a:xfrm>
            <a:prstGeom prst="ellipse">
              <a:avLst/>
            </a:prstGeom>
            <a:noFill/>
            <a:ln w="28575" algn="ctr">
              <a:solidFill>
                <a:schemeClr val="tx1"/>
              </a:solidFill>
              <a:round/>
              <a:headEnd/>
              <a:tailEnd/>
            </a:ln>
            <a:effectLst/>
          </p:spPr>
          <p:txBody>
            <a:bodyPr vert="eaVert" anchor="ctr">
              <a:spAutoFit/>
            </a:bodyPr>
            <a:lstStyle/>
            <a:p>
              <a:endParaRPr lang="en-US"/>
            </a:p>
          </p:txBody>
        </p:sp>
        <p:sp>
          <p:nvSpPr>
            <p:cNvPr id="1369107" name="Line 19"/>
            <p:cNvSpPr>
              <a:spLocks noChangeShapeType="1"/>
            </p:cNvSpPr>
            <p:nvPr/>
          </p:nvSpPr>
          <p:spPr bwMode="auto">
            <a:xfrm>
              <a:off x="1152" y="2016"/>
              <a:ext cx="240" cy="0"/>
            </a:xfrm>
            <a:prstGeom prst="line">
              <a:avLst/>
            </a:prstGeom>
            <a:noFill/>
            <a:ln w="28575">
              <a:solidFill>
                <a:schemeClr val="tx1"/>
              </a:solidFill>
              <a:round/>
              <a:headEnd/>
              <a:tailEnd/>
            </a:ln>
            <a:effectLst/>
          </p:spPr>
          <p:txBody>
            <a:bodyPr vert="eaVert">
              <a:spAutoFit/>
            </a:bodyPr>
            <a:lstStyle/>
            <a:p>
              <a:endParaRPr lang="en-US"/>
            </a:p>
          </p:txBody>
        </p:sp>
      </p:grpSp>
      <p:grpSp>
        <p:nvGrpSpPr>
          <p:cNvPr id="3" name="Group 20"/>
          <p:cNvGrpSpPr>
            <a:grpSpLocks/>
          </p:cNvGrpSpPr>
          <p:nvPr/>
        </p:nvGrpSpPr>
        <p:grpSpPr bwMode="auto">
          <a:xfrm>
            <a:off x="4476750" y="3438525"/>
            <a:ext cx="1635125" cy="1192213"/>
            <a:chOff x="2820" y="1653"/>
            <a:chExt cx="1030" cy="751"/>
          </a:xfrm>
        </p:grpSpPr>
        <p:sp>
          <p:nvSpPr>
            <p:cNvPr id="1369109" name="Oval 21"/>
            <p:cNvSpPr>
              <a:spLocks noChangeArrowheads="1"/>
            </p:cNvSpPr>
            <p:nvPr/>
          </p:nvSpPr>
          <p:spPr bwMode="auto">
            <a:xfrm rot="-1072343">
              <a:off x="3315" y="1653"/>
              <a:ext cx="535" cy="751"/>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grpSp>
          <p:nvGrpSpPr>
            <p:cNvPr id="4" name="Group 22"/>
            <p:cNvGrpSpPr>
              <a:grpSpLocks/>
            </p:cNvGrpSpPr>
            <p:nvPr/>
          </p:nvGrpSpPr>
          <p:grpSpPr bwMode="auto">
            <a:xfrm>
              <a:off x="2820" y="1853"/>
              <a:ext cx="1012" cy="312"/>
              <a:chOff x="2820" y="1853"/>
              <a:chExt cx="1012" cy="312"/>
            </a:xfrm>
          </p:grpSpPr>
          <p:grpSp>
            <p:nvGrpSpPr>
              <p:cNvPr id="5" name="Group 23"/>
              <p:cNvGrpSpPr>
                <a:grpSpLocks/>
              </p:cNvGrpSpPr>
              <p:nvPr/>
            </p:nvGrpSpPr>
            <p:grpSpPr bwMode="auto">
              <a:xfrm rot="-1066003">
                <a:off x="3416" y="1853"/>
                <a:ext cx="416" cy="312"/>
                <a:chOff x="1008" y="1872"/>
                <a:chExt cx="384" cy="288"/>
              </a:xfrm>
            </p:grpSpPr>
            <p:sp>
              <p:nvSpPr>
                <p:cNvPr id="1369112" name="Oval 24"/>
                <p:cNvSpPr>
                  <a:spLocks noChangeArrowheads="1"/>
                </p:cNvSpPr>
                <p:nvPr/>
              </p:nvSpPr>
              <p:spPr bwMode="auto">
                <a:xfrm>
                  <a:off x="1008" y="1872"/>
                  <a:ext cx="288" cy="288"/>
                </a:xfrm>
                <a:prstGeom prst="ellipse">
                  <a:avLst/>
                </a:prstGeom>
                <a:solidFill>
                  <a:schemeClr val="bg1"/>
                </a:solidFill>
                <a:ln w="28575" algn="ctr">
                  <a:solidFill>
                    <a:schemeClr val="tx1"/>
                  </a:solidFill>
                  <a:round/>
                  <a:headEnd/>
                  <a:tailEnd/>
                </a:ln>
                <a:effectLst/>
              </p:spPr>
              <p:txBody>
                <a:bodyPr vert="eaVert" anchor="ctr">
                  <a:spAutoFit/>
                </a:bodyPr>
                <a:lstStyle/>
                <a:p>
                  <a:endParaRPr lang="en-US"/>
                </a:p>
              </p:txBody>
            </p:sp>
            <p:sp>
              <p:nvSpPr>
                <p:cNvPr id="1369113" name="Line 25"/>
                <p:cNvSpPr>
                  <a:spLocks noChangeShapeType="1"/>
                </p:cNvSpPr>
                <p:nvPr/>
              </p:nvSpPr>
              <p:spPr bwMode="auto">
                <a:xfrm>
                  <a:off x="1152" y="2016"/>
                  <a:ext cx="240" cy="0"/>
                </a:xfrm>
                <a:prstGeom prst="line">
                  <a:avLst/>
                </a:prstGeom>
                <a:noFill/>
                <a:ln w="28575">
                  <a:solidFill>
                    <a:schemeClr val="tx1"/>
                  </a:solidFill>
                  <a:round/>
                  <a:headEnd/>
                  <a:tailEnd/>
                </a:ln>
                <a:effectLst/>
              </p:spPr>
              <p:txBody>
                <a:bodyPr vert="eaVert">
                  <a:spAutoFit/>
                </a:bodyPr>
                <a:lstStyle/>
                <a:p>
                  <a:endParaRPr lang="en-US"/>
                </a:p>
              </p:txBody>
            </p:sp>
          </p:grpSp>
          <p:sp>
            <p:nvSpPr>
              <p:cNvPr id="1369114" name="Freeform 26"/>
              <p:cNvSpPr>
                <a:spLocks/>
              </p:cNvSpPr>
              <p:nvPr/>
            </p:nvSpPr>
            <p:spPr bwMode="auto">
              <a:xfrm>
                <a:off x="2820" y="2080"/>
                <a:ext cx="596" cy="84"/>
              </a:xfrm>
              <a:custGeom>
                <a:avLst/>
                <a:gdLst/>
                <a:ahLst/>
                <a:cxnLst>
                  <a:cxn ang="0">
                    <a:pos x="0" y="32"/>
                  </a:cxn>
                  <a:cxn ang="0">
                    <a:pos x="330" y="79"/>
                  </a:cxn>
                  <a:cxn ang="0">
                    <a:pos x="596" y="0"/>
                  </a:cxn>
                </a:cxnLst>
                <a:rect l="0" t="0" r="r" b="b"/>
                <a:pathLst>
                  <a:path w="596" h="84">
                    <a:moveTo>
                      <a:pt x="0" y="32"/>
                    </a:moveTo>
                    <a:cubicBezTo>
                      <a:pt x="54" y="40"/>
                      <a:pt x="231" y="84"/>
                      <a:pt x="330" y="79"/>
                    </a:cubicBezTo>
                    <a:cubicBezTo>
                      <a:pt x="429" y="74"/>
                      <a:pt x="541" y="16"/>
                      <a:pt x="596" y="0"/>
                    </a:cubicBezTo>
                  </a:path>
                </a:pathLst>
              </a:custGeom>
              <a:noFill/>
              <a:ln w="9525" cap="flat" cmpd="sng">
                <a:solidFill>
                  <a:schemeClr val="tx1"/>
                </a:solidFill>
                <a:prstDash val="dash"/>
                <a:round/>
                <a:headEnd/>
                <a:tailEnd/>
              </a:ln>
              <a:effectLst/>
            </p:spPr>
            <p:txBody>
              <a:bodyPr vert="eaVert" anchor="ctr">
                <a:spAutoFit/>
              </a:bodyPr>
              <a:lstStyle/>
              <a:p>
                <a:endParaRPr lang="en-US"/>
              </a:p>
            </p:txBody>
          </p:sp>
        </p:grpSp>
      </p:grpSp>
      <p:grpSp>
        <p:nvGrpSpPr>
          <p:cNvPr id="6" name="Group 27"/>
          <p:cNvGrpSpPr>
            <a:grpSpLocks/>
          </p:cNvGrpSpPr>
          <p:nvPr/>
        </p:nvGrpSpPr>
        <p:grpSpPr bwMode="auto">
          <a:xfrm>
            <a:off x="2470150" y="3560763"/>
            <a:ext cx="2005013" cy="958850"/>
            <a:chOff x="1556" y="1730"/>
            <a:chExt cx="1263" cy="604"/>
          </a:xfrm>
        </p:grpSpPr>
        <p:sp>
          <p:nvSpPr>
            <p:cNvPr id="1369116" name="Oval 28"/>
            <p:cNvSpPr>
              <a:spLocks noChangeArrowheads="1"/>
            </p:cNvSpPr>
            <p:nvPr/>
          </p:nvSpPr>
          <p:spPr bwMode="auto">
            <a:xfrm rot="1087631">
              <a:off x="2354" y="1730"/>
              <a:ext cx="426" cy="604"/>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grpSp>
          <p:nvGrpSpPr>
            <p:cNvPr id="7" name="Group 29"/>
            <p:cNvGrpSpPr>
              <a:grpSpLocks/>
            </p:cNvGrpSpPr>
            <p:nvPr/>
          </p:nvGrpSpPr>
          <p:grpSpPr bwMode="auto">
            <a:xfrm>
              <a:off x="1556" y="1793"/>
              <a:ext cx="1263" cy="413"/>
              <a:chOff x="1556" y="1793"/>
              <a:chExt cx="1263" cy="413"/>
            </a:xfrm>
          </p:grpSpPr>
          <p:grpSp>
            <p:nvGrpSpPr>
              <p:cNvPr id="8" name="Group 30"/>
              <p:cNvGrpSpPr>
                <a:grpSpLocks/>
              </p:cNvGrpSpPr>
              <p:nvPr/>
            </p:nvGrpSpPr>
            <p:grpSpPr bwMode="auto">
              <a:xfrm rot="1071373">
                <a:off x="2403" y="1894"/>
                <a:ext cx="416" cy="312"/>
                <a:chOff x="1008" y="1872"/>
                <a:chExt cx="384" cy="288"/>
              </a:xfrm>
            </p:grpSpPr>
            <p:sp>
              <p:nvSpPr>
                <p:cNvPr id="1369119" name="Oval 31"/>
                <p:cNvSpPr>
                  <a:spLocks noChangeArrowheads="1"/>
                </p:cNvSpPr>
                <p:nvPr/>
              </p:nvSpPr>
              <p:spPr bwMode="auto">
                <a:xfrm>
                  <a:off x="1008" y="1872"/>
                  <a:ext cx="288" cy="288"/>
                </a:xfrm>
                <a:prstGeom prst="ellipse">
                  <a:avLst/>
                </a:prstGeom>
                <a:solidFill>
                  <a:schemeClr val="bg1"/>
                </a:solidFill>
                <a:ln w="28575" algn="ctr">
                  <a:solidFill>
                    <a:schemeClr val="tx1"/>
                  </a:solidFill>
                  <a:round/>
                  <a:headEnd/>
                  <a:tailEnd/>
                </a:ln>
                <a:effectLst/>
              </p:spPr>
              <p:txBody>
                <a:bodyPr vert="eaVert" anchor="ctr">
                  <a:spAutoFit/>
                </a:bodyPr>
                <a:lstStyle/>
                <a:p>
                  <a:endParaRPr lang="en-US"/>
                </a:p>
              </p:txBody>
            </p:sp>
            <p:sp>
              <p:nvSpPr>
                <p:cNvPr id="1369120" name="Line 32"/>
                <p:cNvSpPr>
                  <a:spLocks noChangeShapeType="1"/>
                </p:cNvSpPr>
                <p:nvPr/>
              </p:nvSpPr>
              <p:spPr bwMode="auto">
                <a:xfrm>
                  <a:off x="1152" y="2016"/>
                  <a:ext cx="240" cy="0"/>
                </a:xfrm>
                <a:prstGeom prst="line">
                  <a:avLst/>
                </a:prstGeom>
                <a:noFill/>
                <a:ln w="28575">
                  <a:solidFill>
                    <a:schemeClr val="tx1"/>
                  </a:solidFill>
                  <a:round/>
                  <a:headEnd/>
                  <a:tailEnd/>
                </a:ln>
                <a:effectLst/>
              </p:spPr>
              <p:txBody>
                <a:bodyPr vert="eaVert">
                  <a:spAutoFit/>
                </a:bodyPr>
                <a:lstStyle/>
                <a:p>
                  <a:endParaRPr lang="en-US"/>
                </a:p>
              </p:txBody>
            </p:sp>
          </p:grpSp>
          <p:sp>
            <p:nvSpPr>
              <p:cNvPr id="1369121" name="Freeform 33"/>
              <p:cNvSpPr>
                <a:spLocks/>
              </p:cNvSpPr>
              <p:nvPr/>
            </p:nvSpPr>
            <p:spPr bwMode="auto">
              <a:xfrm>
                <a:off x="1556" y="1793"/>
                <a:ext cx="848" cy="179"/>
              </a:xfrm>
              <a:custGeom>
                <a:avLst/>
                <a:gdLst/>
                <a:ahLst/>
                <a:cxnLst>
                  <a:cxn ang="0">
                    <a:pos x="0" y="15"/>
                  </a:cxn>
                  <a:cxn ang="0">
                    <a:pos x="332" y="27"/>
                  </a:cxn>
                  <a:cxn ang="0">
                    <a:pos x="848" y="179"/>
                  </a:cxn>
                </a:cxnLst>
                <a:rect l="0" t="0" r="r" b="b"/>
                <a:pathLst>
                  <a:path w="848" h="179">
                    <a:moveTo>
                      <a:pt x="0" y="15"/>
                    </a:moveTo>
                    <a:cubicBezTo>
                      <a:pt x="95" y="7"/>
                      <a:pt x="191" y="0"/>
                      <a:pt x="332" y="27"/>
                    </a:cubicBezTo>
                    <a:cubicBezTo>
                      <a:pt x="473" y="54"/>
                      <a:pt x="660" y="116"/>
                      <a:pt x="848" y="179"/>
                    </a:cubicBezTo>
                  </a:path>
                </a:pathLst>
              </a:custGeom>
              <a:noFill/>
              <a:ln w="9525" cap="flat" cmpd="sng">
                <a:solidFill>
                  <a:schemeClr val="tx1"/>
                </a:solidFill>
                <a:prstDash val="dash"/>
                <a:round/>
                <a:headEnd/>
                <a:tailEnd/>
              </a:ln>
              <a:effectLst/>
            </p:spPr>
            <p:txBody>
              <a:bodyPr vert="eaVert" wrap="none" anchor="ctr">
                <a:spAutoFit/>
              </a:bodyPr>
              <a:lstStyle/>
              <a:p>
                <a:endParaRPr lang="en-US"/>
              </a:p>
            </p:txBody>
          </p:sp>
        </p:grpSp>
      </p:grpSp>
      <p:sp>
        <p:nvSpPr>
          <p:cNvPr id="1369122" name="Line 34"/>
          <p:cNvSpPr>
            <a:spLocks noChangeShapeType="1"/>
          </p:cNvSpPr>
          <p:nvPr/>
        </p:nvSpPr>
        <p:spPr bwMode="auto">
          <a:xfrm flipH="1">
            <a:off x="1892300" y="3976688"/>
            <a:ext cx="127000" cy="590550"/>
          </a:xfrm>
          <a:prstGeom prst="line">
            <a:avLst/>
          </a:prstGeom>
          <a:noFill/>
          <a:ln w="28575">
            <a:solidFill>
              <a:schemeClr val="tx1"/>
            </a:solidFill>
            <a:prstDash val="dash"/>
            <a:round/>
            <a:headEnd/>
            <a:tailEnd/>
          </a:ln>
          <a:effectLst/>
        </p:spPr>
        <p:txBody>
          <a:bodyPr vert="eaVert" wrap="none" anchor="ctr">
            <a:spAutoFit/>
          </a:bodyPr>
          <a:lstStyle/>
          <a:p>
            <a:endParaRPr lang="en-US"/>
          </a:p>
        </p:txBody>
      </p:sp>
      <p:sp>
        <p:nvSpPr>
          <p:cNvPr id="1369123" name="Line 35"/>
          <p:cNvSpPr>
            <a:spLocks noChangeShapeType="1"/>
          </p:cNvSpPr>
          <p:nvPr/>
        </p:nvSpPr>
        <p:spPr bwMode="auto">
          <a:xfrm flipV="1">
            <a:off x="2127250" y="2820988"/>
            <a:ext cx="234950" cy="596900"/>
          </a:xfrm>
          <a:prstGeom prst="line">
            <a:avLst/>
          </a:prstGeom>
          <a:noFill/>
          <a:ln w="28575">
            <a:solidFill>
              <a:schemeClr val="tx1"/>
            </a:solidFill>
            <a:prstDash val="dash"/>
            <a:round/>
            <a:headEnd/>
            <a:tailEnd/>
          </a:ln>
          <a:effectLst/>
        </p:spPr>
        <p:txBody>
          <a:bodyPr vert="eaVert" wrap="none" anchor="ctr">
            <a:spAutoFit/>
          </a:bodyPr>
          <a:lstStyle/>
          <a:p>
            <a:endParaRPr lang="en-US"/>
          </a:p>
        </p:txBody>
      </p:sp>
      <p:sp>
        <p:nvSpPr>
          <p:cNvPr id="1369124" name="Line 36"/>
          <p:cNvSpPr>
            <a:spLocks noChangeShapeType="1"/>
          </p:cNvSpPr>
          <p:nvPr/>
        </p:nvSpPr>
        <p:spPr bwMode="auto">
          <a:xfrm flipH="1">
            <a:off x="3854450" y="4325938"/>
            <a:ext cx="158750" cy="1035050"/>
          </a:xfrm>
          <a:prstGeom prst="line">
            <a:avLst/>
          </a:prstGeom>
          <a:noFill/>
          <a:ln w="28575">
            <a:solidFill>
              <a:schemeClr val="tx1"/>
            </a:solidFill>
            <a:prstDash val="dash"/>
            <a:round/>
            <a:headEnd/>
            <a:tailEnd/>
          </a:ln>
          <a:effectLst/>
        </p:spPr>
        <p:txBody>
          <a:bodyPr vert="eaVert" anchor="ctr">
            <a:spAutoFit/>
          </a:bodyPr>
          <a:lstStyle/>
          <a:p>
            <a:endParaRPr lang="en-US"/>
          </a:p>
        </p:txBody>
      </p:sp>
      <p:sp>
        <p:nvSpPr>
          <p:cNvPr id="1369125" name="Line 37"/>
          <p:cNvSpPr>
            <a:spLocks noChangeShapeType="1"/>
          </p:cNvSpPr>
          <p:nvPr/>
        </p:nvSpPr>
        <p:spPr bwMode="auto">
          <a:xfrm flipV="1">
            <a:off x="4152900" y="2859088"/>
            <a:ext cx="482600" cy="914400"/>
          </a:xfrm>
          <a:prstGeom prst="line">
            <a:avLst/>
          </a:prstGeom>
          <a:noFill/>
          <a:ln w="28575">
            <a:solidFill>
              <a:schemeClr val="tx1"/>
            </a:solidFill>
            <a:prstDash val="dash"/>
            <a:round/>
            <a:headEnd/>
            <a:tailEnd/>
          </a:ln>
          <a:effectLst/>
        </p:spPr>
        <p:txBody>
          <a:bodyPr vert="eaVert" wrap="none" anchor="ctr">
            <a:spAutoFit/>
          </a:bodyPr>
          <a:lstStyle/>
          <a:p>
            <a:endParaRPr lang="en-US"/>
          </a:p>
        </p:txBody>
      </p:sp>
      <p:grpSp>
        <p:nvGrpSpPr>
          <p:cNvPr id="9" name="Group 38"/>
          <p:cNvGrpSpPr>
            <a:grpSpLocks/>
          </p:cNvGrpSpPr>
          <p:nvPr/>
        </p:nvGrpSpPr>
        <p:grpSpPr bwMode="auto">
          <a:xfrm>
            <a:off x="4476750" y="3506788"/>
            <a:ext cx="1606550" cy="1060450"/>
            <a:chOff x="2820" y="1696"/>
            <a:chExt cx="1012" cy="668"/>
          </a:xfrm>
        </p:grpSpPr>
        <p:sp>
          <p:nvSpPr>
            <p:cNvPr id="1369127" name="Oval 39"/>
            <p:cNvSpPr>
              <a:spLocks noChangeArrowheads="1"/>
            </p:cNvSpPr>
            <p:nvPr/>
          </p:nvSpPr>
          <p:spPr bwMode="auto">
            <a:xfrm rot="-1072343">
              <a:off x="3343" y="1696"/>
              <a:ext cx="476" cy="668"/>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grpSp>
          <p:nvGrpSpPr>
            <p:cNvPr id="10" name="Group 40"/>
            <p:cNvGrpSpPr>
              <a:grpSpLocks/>
            </p:cNvGrpSpPr>
            <p:nvPr/>
          </p:nvGrpSpPr>
          <p:grpSpPr bwMode="auto">
            <a:xfrm>
              <a:off x="2820" y="1853"/>
              <a:ext cx="1012" cy="312"/>
              <a:chOff x="2820" y="1853"/>
              <a:chExt cx="1012" cy="312"/>
            </a:xfrm>
          </p:grpSpPr>
          <p:grpSp>
            <p:nvGrpSpPr>
              <p:cNvPr id="11" name="Group 41"/>
              <p:cNvGrpSpPr>
                <a:grpSpLocks/>
              </p:cNvGrpSpPr>
              <p:nvPr/>
            </p:nvGrpSpPr>
            <p:grpSpPr bwMode="auto">
              <a:xfrm rot="-1066003">
                <a:off x="3416" y="1853"/>
                <a:ext cx="416" cy="312"/>
                <a:chOff x="1008" y="1872"/>
                <a:chExt cx="384" cy="288"/>
              </a:xfrm>
            </p:grpSpPr>
            <p:sp>
              <p:nvSpPr>
                <p:cNvPr id="1369130" name="Oval 42"/>
                <p:cNvSpPr>
                  <a:spLocks noChangeArrowheads="1"/>
                </p:cNvSpPr>
                <p:nvPr/>
              </p:nvSpPr>
              <p:spPr bwMode="auto">
                <a:xfrm>
                  <a:off x="1008" y="1872"/>
                  <a:ext cx="288" cy="288"/>
                </a:xfrm>
                <a:prstGeom prst="ellipse">
                  <a:avLst/>
                </a:prstGeom>
                <a:solidFill>
                  <a:schemeClr val="bg1"/>
                </a:solidFill>
                <a:ln w="28575" algn="ctr">
                  <a:solidFill>
                    <a:schemeClr val="tx1"/>
                  </a:solidFill>
                  <a:round/>
                  <a:headEnd/>
                  <a:tailEnd/>
                </a:ln>
                <a:effectLst/>
              </p:spPr>
              <p:txBody>
                <a:bodyPr vert="eaVert" anchor="ctr">
                  <a:spAutoFit/>
                </a:bodyPr>
                <a:lstStyle/>
                <a:p>
                  <a:endParaRPr lang="en-US"/>
                </a:p>
              </p:txBody>
            </p:sp>
            <p:sp>
              <p:nvSpPr>
                <p:cNvPr id="1369131" name="Line 43"/>
                <p:cNvSpPr>
                  <a:spLocks noChangeShapeType="1"/>
                </p:cNvSpPr>
                <p:nvPr/>
              </p:nvSpPr>
              <p:spPr bwMode="auto">
                <a:xfrm>
                  <a:off x="1152" y="2016"/>
                  <a:ext cx="240" cy="0"/>
                </a:xfrm>
                <a:prstGeom prst="line">
                  <a:avLst/>
                </a:prstGeom>
                <a:noFill/>
                <a:ln w="28575">
                  <a:solidFill>
                    <a:schemeClr val="tx1"/>
                  </a:solidFill>
                  <a:round/>
                  <a:headEnd/>
                  <a:tailEnd/>
                </a:ln>
                <a:effectLst/>
              </p:spPr>
              <p:txBody>
                <a:bodyPr vert="eaVert">
                  <a:spAutoFit/>
                </a:bodyPr>
                <a:lstStyle/>
                <a:p>
                  <a:endParaRPr lang="en-US"/>
                </a:p>
              </p:txBody>
            </p:sp>
          </p:grpSp>
          <p:sp>
            <p:nvSpPr>
              <p:cNvPr id="1369132" name="Freeform 44"/>
              <p:cNvSpPr>
                <a:spLocks/>
              </p:cNvSpPr>
              <p:nvPr/>
            </p:nvSpPr>
            <p:spPr bwMode="auto">
              <a:xfrm>
                <a:off x="2820" y="2080"/>
                <a:ext cx="596" cy="84"/>
              </a:xfrm>
              <a:custGeom>
                <a:avLst/>
                <a:gdLst/>
                <a:ahLst/>
                <a:cxnLst>
                  <a:cxn ang="0">
                    <a:pos x="0" y="32"/>
                  </a:cxn>
                  <a:cxn ang="0">
                    <a:pos x="330" y="79"/>
                  </a:cxn>
                  <a:cxn ang="0">
                    <a:pos x="596" y="0"/>
                  </a:cxn>
                </a:cxnLst>
                <a:rect l="0" t="0" r="r" b="b"/>
                <a:pathLst>
                  <a:path w="596" h="84">
                    <a:moveTo>
                      <a:pt x="0" y="32"/>
                    </a:moveTo>
                    <a:cubicBezTo>
                      <a:pt x="54" y="40"/>
                      <a:pt x="231" y="84"/>
                      <a:pt x="330" y="79"/>
                    </a:cubicBezTo>
                    <a:cubicBezTo>
                      <a:pt x="429" y="74"/>
                      <a:pt x="541" y="16"/>
                      <a:pt x="596" y="0"/>
                    </a:cubicBezTo>
                  </a:path>
                </a:pathLst>
              </a:custGeom>
              <a:noFill/>
              <a:ln w="9525" cap="flat" cmpd="sng">
                <a:solidFill>
                  <a:schemeClr val="tx1"/>
                </a:solidFill>
                <a:prstDash val="dash"/>
                <a:round/>
                <a:headEnd/>
                <a:tailEnd/>
              </a:ln>
              <a:effectLst/>
            </p:spPr>
            <p:txBody>
              <a:bodyPr vert="eaVert" anchor="ctr">
                <a:spAutoFit/>
              </a:bodyPr>
              <a:lstStyle/>
              <a:p>
                <a:endParaRPr lang="en-US"/>
              </a:p>
            </p:txBody>
          </p:sp>
        </p:grpSp>
      </p:grpSp>
      <p:sp>
        <p:nvSpPr>
          <p:cNvPr id="1369133" name="Oval 45"/>
          <p:cNvSpPr>
            <a:spLocks noChangeArrowheads="1"/>
          </p:cNvSpPr>
          <p:nvPr/>
        </p:nvSpPr>
        <p:spPr bwMode="auto">
          <a:xfrm rot="-1072343">
            <a:off x="5262563" y="3438525"/>
            <a:ext cx="849312" cy="1192213"/>
          </a:xfrm>
          <a:prstGeom prst="ellipse">
            <a:avLst/>
          </a:prstGeom>
          <a:noFill/>
          <a:ln w="9525" algn="ctr">
            <a:solidFill>
              <a:schemeClr val="bg2"/>
            </a:solidFill>
            <a:round/>
            <a:headEnd/>
            <a:tailEnd/>
          </a:ln>
          <a:effectLst/>
        </p:spPr>
        <p:txBody>
          <a:bodyPr vert="eaVert" anchor="ctr">
            <a:spAutoFit/>
          </a:bodyPr>
          <a:lstStyle/>
          <a:p>
            <a:endParaRPr lang="en-US"/>
          </a:p>
        </p:txBody>
      </p:sp>
      <p:sp>
        <p:nvSpPr>
          <p:cNvPr id="1369134" name="Line 46"/>
          <p:cNvSpPr>
            <a:spLocks noChangeShapeType="1"/>
          </p:cNvSpPr>
          <p:nvPr/>
        </p:nvSpPr>
        <p:spPr bwMode="auto">
          <a:xfrm>
            <a:off x="5956300" y="4097338"/>
            <a:ext cx="1104900" cy="234950"/>
          </a:xfrm>
          <a:prstGeom prst="line">
            <a:avLst/>
          </a:prstGeom>
          <a:noFill/>
          <a:ln w="28575">
            <a:solidFill>
              <a:schemeClr val="tx1"/>
            </a:solidFill>
            <a:prstDash val="dash"/>
            <a:round/>
            <a:headEnd/>
            <a:tailEnd/>
          </a:ln>
          <a:effectLst/>
        </p:spPr>
        <p:txBody>
          <a:bodyPr vert="eaVert" wrap="none" anchor="ctr">
            <a:spAutoFit/>
          </a:bodyPr>
          <a:lstStyle/>
          <a:p>
            <a:endParaRPr lang="en-US"/>
          </a:p>
        </p:txBody>
      </p:sp>
      <p:sp>
        <p:nvSpPr>
          <p:cNvPr id="1369135" name="Line 47"/>
          <p:cNvSpPr>
            <a:spLocks noChangeShapeType="1"/>
          </p:cNvSpPr>
          <p:nvPr/>
        </p:nvSpPr>
        <p:spPr bwMode="auto">
          <a:xfrm flipH="1" flipV="1">
            <a:off x="4826000" y="2897188"/>
            <a:ext cx="692150" cy="869950"/>
          </a:xfrm>
          <a:prstGeom prst="line">
            <a:avLst/>
          </a:prstGeom>
          <a:noFill/>
          <a:ln w="28575">
            <a:solidFill>
              <a:schemeClr val="tx1"/>
            </a:solidFill>
            <a:prstDash val="dash"/>
            <a:round/>
            <a:headEnd/>
            <a:tailEnd/>
          </a:ln>
          <a:effectLst/>
        </p:spPr>
        <p:txBody>
          <a:bodyPr vert="eaVert" wrap="none" anchor="ctr">
            <a:spAutoFit/>
          </a:bodyPr>
          <a:lstStyle/>
          <a:p>
            <a:endParaRPr lang="en-US"/>
          </a:p>
        </p:txBody>
      </p:sp>
      <p:sp>
        <p:nvSpPr>
          <p:cNvPr id="1369136" name="Oval 48"/>
          <p:cNvSpPr>
            <a:spLocks noChangeArrowheads="1"/>
          </p:cNvSpPr>
          <p:nvPr/>
        </p:nvSpPr>
        <p:spPr bwMode="auto">
          <a:xfrm rot="1606081">
            <a:off x="4316413" y="2109788"/>
            <a:ext cx="715962" cy="1166812"/>
          </a:xfrm>
          <a:prstGeom prst="ellipse">
            <a:avLst/>
          </a:prstGeom>
          <a:noFill/>
          <a:ln w="9525" algn="ctr">
            <a:solidFill>
              <a:schemeClr val="bg2"/>
            </a:solidFill>
            <a:round/>
            <a:headEnd/>
            <a:tailEnd/>
          </a:ln>
          <a:effectLst/>
        </p:spPr>
        <p:txBody>
          <a:bodyPr vert="eaVert" anchor="ctr">
            <a:spAutoFit/>
          </a:bodyPr>
          <a:lstStyle/>
          <a:p>
            <a:endParaRPr lang="en-US"/>
          </a:p>
        </p:txBody>
      </p:sp>
      <p:sp>
        <p:nvSpPr>
          <p:cNvPr id="1369137" name="Oval 49"/>
          <p:cNvSpPr>
            <a:spLocks noChangeArrowheads="1"/>
          </p:cNvSpPr>
          <p:nvPr/>
        </p:nvSpPr>
        <p:spPr bwMode="auto">
          <a:xfrm rot="568730">
            <a:off x="3452813" y="4929188"/>
            <a:ext cx="706437" cy="1150937"/>
          </a:xfrm>
          <a:prstGeom prst="ellipse">
            <a:avLst/>
          </a:prstGeom>
          <a:noFill/>
          <a:ln w="9525" algn="ctr">
            <a:solidFill>
              <a:schemeClr val="bg2"/>
            </a:solidFill>
            <a:round/>
            <a:headEnd/>
            <a:tailEnd/>
          </a:ln>
          <a:effectLst/>
        </p:spPr>
        <p:txBody>
          <a:bodyPr vert="eaVert" anchor="ctr">
            <a:spAutoFit/>
          </a:bodyPr>
          <a:lstStyle/>
          <a:p>
            <a:endParaRPr lang="en-US"/>
          </a:p>
        </p:txBody>
      </p:sp>
      <p:grpSp>
        <p:nvGrpSpPr>
          <p:cNvPr id="12" name="Group 50"/>
          <p:cNvGrpSpPr>
            <a:grpSpLocks/>
          </p:cNvGrpSpPr>
          <p:nvPr/>
        </p:nvGrpSpPr>
        <p:grpSpPr bwMode="auto">
          <a:xfrm>
            <a:off x="2463800" y="3633788"/>
            <a:ext cx="2005013" cy="827087"/>
            <a:chOff x="1900" y="2256"/>
            <a:chExt cx="1263" cy="521"/>
          </a:xfrm>
        </p:grpSpPr>
        <p:sp>
          <p:nvSpPr>
            <p:cNvPr id="1369139" name="Oval 51"/>
            <p:cNvSpPr>
              <a:spLocks noChangeArrowheads="1"/>
            </p:cNvSpPr>
            <p:nvPr/>
          </p:nvSpPr>
          <p:spPr bwMode="auto">
            <a:xfrm rot="1087631">
              <a:off x="2718" y="2256"/>
              <a:ext cx="367" cy="521"/>
            </a:xfrm>
            <a:prstGeom prst="ellipse">
              <a:avLst/>
            </a:prstGeom>
            <a:solidFill>
              <a:schemeClr val="folHlink"/>
            </a:solidFill>
            <a:ln w="9525" algn="ctr">
              <a:solidFill>
                <a:schemeClr val="tx1"/>
              </a:solidFill>
              <a:round/>
              <a:headEnd/>
              <a:tailEnd/>
            </a:ln>
            <a:effectLst/>
          </p:spPr>
          <p:txBody>
            <a:bodyPr vert="eaVert" anchor="ctr">
              <a:spAutoFit/>
            </a:bodyPr>
            <a:lstStyle/>
            <a:p>
              <a:endParaRPr lang="en-US"/>
            </a:p>
          </p:txBody>
        </p:sp>
        <p:grpSp>
          <p:nvGrpSpPr>
            <p:cNvPr id="13" name="Group 52"/>
            <p:cNvGrpSpPr>
              <a:grpSpLocks/>
            </p:cNvGrpSpPr>
            <p:nvPr/>
          </p:nvGrpSpPr>
          <p:grpSpPr bwMode="auto">
            <a:xfrm>
              <a:off x="1900" y="2273"/>
              <a:ext cx="1263" cy="413"/>
              <a:chOff x="1556" y="1793"/>
              <a:chExt cx="1263" cy="413"/>
            </a:xfrm>
          </p:grpSpPr>
          <p:grpSp>
            <p:nvGrpSpPr>
              <p:cNvPr id="14" name="Group 53"/>
              <p:cNvGrpSpPr>
                <a:grpSpLocks/>
              </p:cNvGrpSpPr>
              <p:nvPr/>
            </p:nvGrpSpPr>
            <p:grpSpPr bwMode="auto">
              <a:xfrm rot="1071373">
                <a:off x="2403" y="1894"/>
                <a:ext cx="416" cy="312"/>
                <a:chOff x="1008" y="1872"/>
                <a:chExt cx="384" cy="288"/>
              </a:xfrm>
            </p:grpSpPr>
            <p:sp>
              <p:nvSpPr>
                <p:cNvPr id="1369142" name="Oval 54"/>
                <p:cNvSpPr>
                  <a:spLocks noChangeArrowheads="1"/>
                </p:cNvSpPr>
                <p:nvPr/>
              </p:nvSpPr>
              <p:spPr bwMode="auto">
                <a:xfrm>
                  <a:off x="1008" y="1872"/>
                  <a:ext cx="288" cy="288"/>
                </a:xfrm>
                <a:prstGeom prst="ellipse">
                  <a:avLst/>
                </a:prstGeom>
                <a:solidFill>
                  <a:schemeClr val="bg1"/>
                </a:solidFill>
                <a:ln w="28575" algn="ctr">
                  <a:solidFill>
                    <a:schemeClr val="tx1"/>
                  </a:solidFill>
                  <a:round/>
                  <a:headEnd/>
                  <a:tailEnd/>
                </a:ln>
                <a:effectLst/>
              </p:spPr>
              <p:txBody>
                <a:bodyPr vert="eaVert" anchor="ctr">
                  <a:spAutoFit/>
                </a:bodyPr>
                <a:lstStyle/>
                <a:p>
                  <a:endParaRPr lang="en-US"/>
                </a:p>
              </p:txBody>
            </p:sp>
            <p:sp>
              <p:nvSpPr>
                <p:cNvPr id="1369143" name="Line 55"/>
                <p:cNvSpPr>
                  <a:spLocks noChangeShapeType="1"/>
                </p:cNvSpPr>
                <p:nvPr/>
              </p:nvSpPr>
              <p:spPr bwMode="auto">
                <a:xfrm>
                  <a:off x="1152" y="2016"/>
                  <a:ext cx="240" cy="0"/>
                </a:xfrm>
                <a:prstGeom prst="line">
                  <a:avLst/>
                </a:prstGeom>
                <a:noFill/>
                <a:ln w="28575">
                  <a:solidFill>
                    <a:schemeClr val="tx1"/>
                  </a:solidFill>
                  <a:round/>
                  <a:headEnd/>
                  <a:tailEnd/>
                </a:ln>
                <a:effectLst/>
              </p:spPr>
              <p:txBody>
                <a:bodyPr vert="eaVert">
                  <a:spAutoFit/>
                </a:bodyPr>
                <a:lstStyle/>
                <a:p>
                  <a:endParaRPr lang="en-US"/>
                </a:p>
              </p:txBody>
            </p:sp>
          </p:grpSp>
          <p:sp>
            <p:nvSpPr>
              <p:cNvPr id="1369144" name="Freeform 56"/>
              <p:cNvSpPr>
                <a:spLocks/>
              </p:cNvSpPr>
              <p:nvPr/>
            </p:nvSpPr>
            <p:spPr bwMode="auto">
              <a:xfrm>
                <a:off x="1556" y="1793"/>
                <a:ext cx="848" cy="179"/>
              </a:xfrm>
              <a:custGeom>
                <a:avLst/>
                <a:gdLst/>
                <a:ahLst/>
                <a:cxnLst>
                  <a:cxn ang="0">
                    <a:pos x="0" y="15"/>
                  </a:cxn>
                  <a:cxn ang="0">
                    <a:pos x="332" y="27"/>
                  </a:cxn>
                  <a:cxn ang="0">
                    <a:pos x="848" y="179"/>
                  </a:cxn>
                </a:cxnLst>
                <a:rect l="0" t="0" r="r" b="b"/>
                <a:pathLst>
                  <a:path w="848" h="179">
                    <a:moveTo>
                      <a:pt x="0" y="15"/>
                    </a:moveTo>
                    <a:cubicBezTo>
                      <a:pt x="95" y="7"/>
                      <a:pt x="191" y="0"/>
                      <a:pt x="332" y="27"/>
                    </a:cubicBezTo>
                    <a:cubicBezTo>
                      <a:pt x="473" y="54"/>
                      <a:pt x="660" y="116"/>
                      <a:pt x="848" y="179"/>
                    </a:cubicBezTo>
                  </a:path>
                </a:pathLst>
              </a:custGeom>
              <a:noFill/>
              <a:ln w="9525" cap="flat" cmpd="sng">
                <a:solidFill>
                  <a:schemeClr val="tx1"/>
                </a:solidFill>
                <a:prstDash val="dash"/>
                <a:round/>
                <a:headEnd/>
                <a:tailEnd/>
              </a:ln>
              <a:effectLst/>
            </p:spPr>
            <p:txBody>
              <a:bodyPr vert="eaVert" wrap="none" anchor="ctr">
                <a:spAutoFit/>
              </a:bodyPr>
              <a:lstStyle/>
              <a:p>
                <a:endParaRPr lang="en-US"/>
              </a:p>
            </p:txBody>
          </p:sp>
        </p:grpSp>
      </p:grpSp>
      <p:sp>
        <p:nvSpPr>
          <p:cNvPr id="1369145" name="Oval 57"/>
          <p:cNvSpPr>
            <a:spLocks noChangeArrowheads="1"/>
          </p:cNvSpPr>
          <p:nvPr/>
        </p:nvSpPr>
        <p:spPr bwMode="auto">
          <a:xfrm rot="1087631">
            <a:off x="3736975" y="3560763"/>
            <a:ext cx="676275" cy="958850"/>
          </a:xfrm>
          <a:prstGeom prst="ellipse">
            <a:avLst/>
          </a:prstGeom>
          <a:noFill/>
          <a:ln w="9525" algn="ctr">
            <a:solidFill>
              <a:schemeClr val="bg2"/>
            </a:solidFill>
            <a:round/>
            <a:headEnd/>
            <a:tailEnd/>
          </a:ln>
          <a:effectLst/>
        </p:spPr>
        <p:txBody>
          <a:bodyPr vert="eaVert" anchor="ctr">
            <a:spAutoFit/>
          </a:bodyPr>
          <a:lstStyle/>
          <a:p>
            <a:endParaRPr lang="en-US"/>
          </a:p>
        </p:txBody>
      </p:sp>
      <p:sp>
        <p:nvSpPr>
          <p:cNvPr id="1369146" name="Text Box 58"/>
          <p:cNvSpPr txBox="1">
            <a:spLocks noChangeArrowheads="1"/>
          </p:cNvSpPr>
          <p:nvPr/>
        </p:nvSpPr>
        <p:spPr bwMode="auto">
          <a:xfrm>
            <a:off x="976313" y="6110288"/>
            <a:ext cx="7235825" cy="519112"/>
          </a:xfrm>
          <a:prstGeom prst="rect">
            <a:avLst/>
          </a:prstGeom>
          <a:noFill/>
          <a:ln w="9525" algn="ctr">
            <a:noFill/>
            <a:miter lim="800000"/>
            <a:headEnd/>
            <a:tailEnd/>
          </a:ln>
          <a:effectLst/>
        </p:spPr>
        <p:txBody>
          <a:bodyPr wrap="none">
            <a:spAutoFit/>
          </a:bodyPr>
          <a:lstStyle/>
          <a:p>
            <a:pPr>
              <a:lnSpc>
                <a:spcPct val="100000"/>
              </a:lnSpc>
              <a:spcBef>
                <a:spcPct val="0"/>
              </a:spcBef>
              <a:buClrTx/>
              <a:buSzTx/>
            </a:pPr>
            <a:r>
              <a:rPr lang="en-US">
                <a:latin typeface="Arial" pitchFamily="34" charset="0"/>
              </a:rPr>
              <a:t>Robot path error correlates errors in the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69123"/>
                                        </p:tgtEl>
                                        <p:attrNameLst>
                                          <p:attrName>style.visibility</p:attrName>
                                        </p:attrNameLst>
                                      </p:cBhvr>
                                      <p:to>
                                        <p:strVal val="visible"/>
                                      </p:to>
                                    </p:set>
                                    <p:animEffect transition="in" filter="wipe(down)">
                                      <p:cBhvr>
                                        <p:cTn id="7" dur="500"/>
                                        <p:tgtEl>
                                          <p:spTgt spid="13691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69122"/>
                                        </p:tgtEl>
                                        <p:attrNameLst>
                                          <p:attrName>style.visibility</p:attrName>
                                        </p:attrNameLst>
                                      </p:cBhvr>
                                      <p:to>
                                        <p:strVal val="visible"/>
                                      </p:to>
                                    </p:set>
                                    <p:animEffect transition="in" filter="wipe(up)">
                                      <p:cBhvr>
                                        <p:cTn id="11" dur="500"/>
                                        <p:tgtEl>
                                          <p:spTgt spid="136912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69097"/>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369098"/>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69125"/>
                                        </p:tgtEl>
                                        <p:attrNameLst>
                                          <p:attrName>style.visibility</p:attrName>
                                        </p:attrNameLst>
                                      </p:cBhvr>
                                      <p:to>
                                        <p:strVal val="visible"/>
                                      </p:to>
                                    </p:set>
                                    <p:animEffect transition="in" filter="wipe(down)">
                                      <p:cBhvr>
                                        <p:cTn id="26" dur="500"/>
                                        <p:tgtEl>
                                          <p:spTgt spid="136912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369124"/>
                                        </p:tgtEl>
                                        <p:attrNameLst>
                                          <p:attrName>style.visibility</p:attrName>
                                        </p:attrNameLst>
                                      </p:cBhvr>
                                      <p:to>
                                        <p:strVal val="visible"/>
                                      </p:to>
                                    </p:set>
                                    <p:animEffect transition="in" filter="wipe(up)">
                                      <p:cBhvr>
                                        <p:cTn id="30" dur="500"/>
                                        <p:tgtEl>
                                          <p:spTgt spid="1369124"/>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1369095"/>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499"/>
                                          </p:stCondLst>
                                        </p:cTn>
                                        <p:tgtEl>
                                          <p:spTgt spid="1369093"/>
                                        </p:tgtEl>
                                        <p:attrNameLst>
                                          <p:attrName>style.visibility</p:attrName>
                                        </p:attrNameLst>
                                      </p:cBhvr>
                                      <p:to>
                                        <p:strVal val="visible"/>
                                      </p:to>
                                    </p:se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69135"/>
                                        </p:tgtEl>
                                        <p:attrNameLst>
                                          <p:attrName>style.visibility</p:attrName>
                                        </p:attrNameLst>
                                      </p:cBhvr>
                                      <p:to>
                                        <p:strVal val="visible"/>
                                      </p:to>
                                    </p:set>
                                    <p:animEffect transition="in" filter="wipe(down)">
                                      <p:cBhvr>
                                        <p:cTn id="45" dur="500"/>
                                        <p:tgtEl>
                                          <p:spTgt spid="136913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69134"/>
                                        </p:tgtEl>
                                        <p:attrNameLst>
                                          <p:attrName>style.visibility</p:attrName>
                                        </p:attrNameLst>
                                      </p:cBhvr>
                                      <p:to>
                                        <p:strVal val="visible"/>
                                      </p:to>
                                    </p:set>
                                    <p:animEffect transition="in" filter="wipe(left)">
                                      <p:cBhvr>
                                        <p:cTn id="49" dur="500"/>
                                        <p:tgtEl>
                                          <p:spTgt spid="1369134"/>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499"/>
                                          </p:stCondLst>
                                        </p:cTn>
                                        <p:tgtEl>
                                          <p:spTgt spid="1369136"/>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499"/>
                                          </p:stCondLst>
                                        </p:cTn>
                                        <p:tgtEl>
                                          <p:spTgt spid="1369096"/>
                                        </p:tgtEl>
                                        <p:attrNameLst>
                                          <p:attrName>style.visibility</p:attrName>
                                        </p:attrNameLst>
                                      </p:cBhvr>
                                      <p:to>
                                        <p:strVal val="visible"/>
                                      </p:to>
                                    </p:se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499"/>
                                          </p:stCondLst>
                                        </p:cTn>
                                        <p:tgtEl>
                                          <p:spTgt spid="1369092"/>
                                        </p:tgtEl>
                                        <p:attrNameLst>
                                          <p:attrName>style.visibility</p:attrName>
                                        </p:attrNameLst>
                                      </p:cBhvr>
                                      <p:to>
                                        <p:strVal val="visible"/>
                                      </p:to>
                                    </p:set>
                                  </p:childTnLst>
                                </p:cTn>
                              </p:par>
                            </p:childTnLst>
                          </p:cTn>
                        </p:par>
                        <p:par>
                          <p:cTn id="59" fill="hold">
                            <p:stCondLst>
                              <p:cond delay="2500"/>
                            </p:stCondLst>
                            <p:childTnLst>
                              <p:par>
                                <p:cTn id="60" presetID="1" presetClass="entr" presetSubtype="0" fill="hold" grpId="0" nodeType="afterEffect">
                                  <p:stCondLst>
                                    <p:cond delay="0"/>
                                  </p:stCondLst>
                                  <p:childTnLst>
                                    <p:set>
                                      <p:cBhvr>
                                        <p:cTn id="61" dur="1" fill="hold">
                                          <p:stCondLst>
                                            <p:cond delay="499"/>
                                          </p:stCondLst>
                                        </p:cTn>
                                        <p:tgtEl>
                                          <p:spTgt spid="1369133"/>
                                        </p:tgtEl>
                                        <p:attrNameLst>
                                          <p:attrName>style.visibility</p:attrName>
                                        </p:attrNameLst>
                                      </p:cBhvr>
                                      <p:to>
                                        <p:strVal val="visible"/>
                                      </p:to>
                                    </p:set>
                                  </p:childTnLst>
                                </p:cTn>
                              </p:par>
                            </p:childTnLst>
                          </p:cTn>
                        </p:par>
                        <p:par>
                          <p:cTn id="62" fill="hold">
                            <p:stCondLst>
                              <p:cond delay="3000"/>
                            </p:stCondLst>
                            <p:childTnLst>
                              <p:par>
                                <p:cTn id="63" presetID="1" presetClass="entr" presetSubtype="0" fill="hold" nodeType="afterEffect">
                                  <p:stCondLst>
                                    <p:cond delay="0"/>
                                  </p:stCondLst>
                                  <p:childTnLst>
                                    <p:set>
                                      <p:cBhvr>
                                        <p:cTn id="64" dur="1" fill="hold">
                                          <p:stCondLst>
                                            <p:cond delay="499"/>
                                          </p:stCondLst>
                                        </p:cTn>
                                        <p:tgtEl>
                                          <p:spTgt spid="9"/>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499"/>
                                          </p:stCondLst>
                                        </p:cTn>
                                        <p:tgtEl>
                                          <p:spTgt spid="1369137"/>
                                        </p:tgtEl>
                                        <p:attrNameLst>
                                          <p:attrName>style.visibility</p:attrName>
                                        </p:attrNameLst>
                                      </p:cBhvr>
                                      <p:to>
                                        <p:strVal val="visible"/>
                                      </p:to>
                                    </p:set>
                                  </p:childTnLst>
                                </p:cTn>
                              </p:par>
                            </p:childTnLst>
                          </p:cTn>
                        </p:par>
                        <p:par>
                          <p:cTn id="68" fill="hold">
                            <p:stCondLst>
                              <p:cond delay="4000"/>
                            </p:stCondLst>
                            <p:childTnLst>
                              <p:par>
                                <p:cTn id="69" presetID="1" presetClass="entr" presetSubtype="0" fill="hold" grpId="0" nodeType="afterEffect">
                                  <p:stCondLst>
                                    <p:cond delay="0"/>
                                  </p:stCondLst>
                                  <p:childTnLst>
                                    <p:set>
                                      <p:cBhvr>
                                        <p:cTn id="70" dur="1" fill="hold">
                                          <p:stCondLst>
                                            <p:cond delay="499"/>
                                          </p:stCondLst>
                                        </p:cTn>
                                        <p:tgtEl>
                                          <p:spTgt spid="1369094"/>
                                        </p:tgtEl>
                                        <p:attrNameLst>
                                          <p:attrName>style.visibility</p:attrName>
                                        </p:attrNameLst>
                                      </p:cBhvr>
                                      <p:to>
                                        <p:strVal val="visible"/>
                                      </p:to>
                                    </p:set>
                                  </p:childTnLst>
                                </p:cTn>
                              </p:par>
                            </p:childTnLst>
                          </p:cTn>
                        </p:par>
                        <p:par>
                          <p:cTn id="71" fill="hold">
                            <p:stCondLst>
                              <p:cond delay="4500"/>
                            </p:stCondLst>
                            <p:childTnLst>
                              <p:par>
                                <p:cTn id="72" presetID="1" presetClass="entr" presetSubtype="0" fill="hold" grpId="0" nodeType="afterEffect">
                                  <p:stCondLst>
                                    <p:cond delay="0"/>
                                  </p:stCondLst>
                                  <p:childTnLst>
                                    <p:set>
                                      <p:cBhvr>
                                        <p:cTn id="73" dur="1" fill="hold">
                                          <p:stCondLst>
                                            <p:cond delay="499"/>
                                          </p:stCondLst>
                                        </p:cTn>
                                        <p:tgtEl>
                                          <p:spTgt spid="1369145"/>
                                        </p:tgtEl>
                                        <p:attrNameLst>
                                          <p:attrName>style.visibility</p:attrName>
                                        </p:attrNameLst>
                                      </p:cBhvr>
                                      <p:to>
                                        <p:strVal val="visible"/>
                                      </p:to>
                                    </p:set>
                                  </p:childTnLst>
                                </p:cTn>
                              </p:par>
                            </p:childTnLst>
                          </p:cTn>
                        </p:par>
                        <p:par>
                          <p:cTn id="74" fill="hold">
                            <p:stCondLst>
                              <p:cond delay="5000"/>
                            </p:stCondLst>
                            <p:childTnLst>
                              <p:par>
                                <p:cTn id="75" presetID="1" presetClass="entr" presetSubtype="0" fill="hold" nodeType="afterEffect">
                                  <p:stCondLst>
                                    <p:cond delay="0"/>
                                  </p:stCondLst>
                                  <p:childTnLst>
                                    <p:set>
                                      <p:cBhvr>
                                        <p:cTn id="7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092" grpId="0" animBg="1"/>
      <p:bldP spid="1369093" grpId="0" animBg="1"/>
      <p:bldP spid="1369094" grpId="0" animBg="1"/>
      <p:bldP spid="1369095" grpId="0" animBg="1"/>
      <p:bldP spid="1369096" grpId="0" animBg="1"/>
      <p:bldP spid="1369097" grpId="0" animBg="1"/>
      <p:bldP spid="1369098" grpId="0" animBg="1"/>
      <p:bldP spid="1369122" grpId="0" animBg="1"/>
      <p:bldP spid="1369123" grpId="0" animBg="1"/>
      <p:bldP spid="1369124" grpId="0" animBg="1"/>
      <p:bldP spid="1369125" grpId="0" animBg="1"/>
      <p:bldP spid="1369133" grpId="0" animBg="1"/>
      <p:bldP spid="1369134" grpId="0" animBg="1"/>
      <p:bldP spid="1369135" grpId="0" animBg="1"/>
      <p:bldP spid="1369136" grpId="0" animBg="1"/>
      <p:bldP spid="1369137" grpId="0" animBg="1"/>
      <p:bldP spid="136914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FAST-SLAM</a:t>
            </a:r>
            <a:endParaRPr lang="en-US" dirty="0"/>
          </a:p>
        </p:txBody>
      </p:sp>
      <p:sp>
        <p:nvSpPr>
          <p:cNvPr id="3" name="Content Placeholder 2"/>
          <p:cNvSpPr>
            <a:spLocks noGrp="1"/>
          </p:cNvSpPr>
          <p:nvPr>
            <p:ph sz="quarter" idx="1"/>
          </p:nvPr>
        </p:nvSpPr>
        <p:spPr/>
        <p:txBody>
          <a:bodyPr>
            <a:normAutofit/>
          </a:bodyPr>
          <a:lstStyle/>
          <a:p>
            <a:r>
              <a:rPr lang="en-US" sz="2900" dirty="0" err="1" smtClean="0"/>
              <a:t>Rao-Blackwellized</a:t>
            </a:r>
            <a:r>
              <a:rPr lang="en-US" sz="2900" dirty="0" smtClean="0"/>
              <a:t> Filter (particle), FASTSLAM </a:t>
            </a:r>
            <a:r>
              <a:rPr lang="en-US" sz="2000" dirty="0" smtClean="0"/>
              <a:t>(2002)</a:t>
            </a:r>
          </a:p>
          <a:p>
            <a:pPr lvl="1"/>
            <a:r>
              <a:rPr lang="en-US" sz="2700" dirty="0" smtClean="0"/>
              <a:t>Based on recursive Mont Carlo sampling</a:t>
            </a:r>
          </a:p>
          <a:p>
            <a:pPr lvl="1"/>
            <a:r>
              <a:rPr lang="en-US" sz="2700" dirty="0" smtClean="0"/>
              <a:t>EKF-SLAM: Linear, Gaussian</a:t>
            </a:r>
          </a:p>
          <a:p>
            <a:pPr lvl="1"/>
            <a:r>
              <a:rPr lang="en-US" sz="2700" dirty="0" smtClean="0"/>
              <a:t>FAST-SLAM: Nonlinear, Non-Gaussian pose distribution</a:t>
            </a:r>
          </a:p>
          <a:p>
            <a:pPr lvl="2"/>
            <a:r>
              <a:rPr lang="en-US" sz="2300" dirty="0" smtClean="0"/>
              <a:t>Just </a:t>
            </a:r>
            <a:r>
              <a:rPr lang="en-US" sz="2300" dirty="0" err="1" smtClean="0"/>
              <a:t>linearzing</a:t>
            </a:r>
            <a:r>
              <a:rPr lang="en-US" sz="2300" dirty="0" smtClean="0"/>
              <a:t> observation model</a:t>
            </a:r>
          </a:p>
          <a:p>
            <a:pPr lvl="1"/>
            <a:r>
              <a:rPr lang="en-US" sz="2300" dirty="0" smtClean="0"/>
              <a:t>Monte Carlo Sampling</a:t>
            </a:r>
          </a:p>
          <a:p>
            <a:pPr lvl="1"/>
            <a:endParaRPr lang="en-US" sz="2300" dirty="0" smtClean="0"/>
          </a:p>
        </p:txBody>
      </p:sp>
      <p:pic>
        <p:nvPicPr>
          <p:cNvPr id="79874" name="Picture 2"/>
          <p:cNvPicPr>
            <a:picLocks noChangeAspect="1" noChangeArrowheads="1"/>
          </p:cNvPicPr>
          <p:nvPr/>
        </p:nvPicPr>
        <p:blipFill>
          <a:blip r:embed="rId3" cstate="print"/>
          <a:srcRect/>
          <a:stretch>
            <a:fillRect/>
          </a:stretch>
        </p:blipFill>
        <p:spPr bwMode="auto">
          <a:xfrm>
            <a:off x="3200400" y="4267200"/>
            <a:ext cx="3911600" cy="45720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4" cstate="print"/>
          <a:srcRect/>
          <a:stretch>
            <a:fillRect/>
          </a:stretch>
        </p:blipFill>
        <p:spPr bwMode="auto">
          <a:xfrm>
            <a:off x="3200400" y="4953000"/>
            <a:ext cx="3117056"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FAST-SLAM</a:t>
            </a:r>
            <a:endParaRPr lang="en-US" dirty="0"/>
          </a:p>
        </p:txBody>
      </p:sp>
      <p:sp>
        <p:nvSpPr>
          <p:cNvPr id="3" name="Content Placeholder 2"/>
          <p:cNvSpPr>
            <a:spLocks noGrp="1"/>
          </p:cNvSpPr>
          <p:nvPr>
            <p:ph sz="quarter" idx="1"/>
          </p:nvPr>
        </p:nvSpPr>
        <p:spPr/>
        <p:txBody>
          <a:bodyPr>
            <a:normAutofit/>
          </a:bodyPr>
          <a:lstStyle/>
          <a:p>
            <a:r>
              <a:rPr lang="en-US" sz="2900" dirty="0" smtClean="0"/>
              <a:t> </a:t>
            </a:r>
            <a:endParaRPr lang="en-US" sz="2300" dirty="0" smtClean="0"/>
          </a:p>
          <a:p>
            <a:pPr lvl="1"/>
            <a:endParaRPr lang="en-US" sz="2300" dirty="0" smtClean="0"/>
          </a:p>
        </p:txBody>
      </p:sp>
      <p:pic>
        <p:nvPicPr>
          <p:cNvPr id="112641" name="Picture 1"/>
          <p:cNvPicPr>
            <a:picLocks noChangeAspect="1" noChangeArrowheads="1"/>
          </p:cNvPicPr>
          <p:nvPr/>
        </p:nvPicPr>
        <p:blipFill>
          <a:blip r:embed="rId3" cstate="print"/>
          <a:srcRect/>
          <a:stretch>
            <a:fillRect/>
          </a:stretch>
        </p:blipFill>
        <p:spPr bwMode="auto">
          <a:xfrm>
            <a:off x="1219200" y="1676400"/>
            <a:ext cx="6899564"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FAST-SLAM</a:t>
            </a:r>
            <a:endParaRPr lang="en-US" dirty="0"/>
          </a:p>
        </p:txBody>
      </p:sp>
      <p:sp>
        <p:nvSpPr>
          <p:cNvPr id="3" name="Content Placeholder 2"/>
          <p:cNvSpPr>
            <a:spLocks noGrp="1"/>
          </p:cNvSpPr>
          <p:nvPr>
            <p:ph sz="quarter" idx="1"/>
          </p:nvPr>
        </p:nvSpPr>
        <p:spPr/>
        <p:txBody>
          <a:bodyPr>
            <a:normAutofit/>
          </a:bodyPr>
          <a:lstStyle/>
          <a:p>
            <a:endParaRPr lang="en-US" sz="2900" dirty="0" smtClean="0"/>
          </a:p>
          <a:p>
            <a:endParaRPr lang="en-US" sz="2900" dirty="0" smtClean="0"/>
          </a:p>
          <a:p>
            <a:endParaRPr lang="en-US" sz="2900" dirty="0" smtClean="0"/>
          </a:p>
          <a:p>
            <a:r>
              <a:rPr lang="en-US" sz="2900" dirty="0" smtClean="0"/>
              <a:t>Key property: </a:t>
            </a:r>
          </a:p>
          <a:p>
            <a:pPr lvl="1"/>
            <a:r>
              <a:rPr lang="en-US" sz="2300" dirty="0" smtClean="0"/>
              <a:t>The </a:t>
            </a:r>
            <a:r>
              <a:rPr lang="en-US" sz="2300" dirty="0" err="1" smtClean="0"/>
              <a:t>pdf</a:t>
            </a:r>
            <a:r>
              <a:rPr lang="en-US" sz="2300" dirty="0" smtClean="0"/>
              <a:t> is on trajectory not on single pose</a:t>
            </a:r>
          </a:p>
          <a:p>
            <a:pPr lvl="1"/>
            <a:r>
              <a:rPr lang="en-US" dirty="0" err="1" smtClean="0"/>
              <a:t>Rao-Blackwellized</a:t>
            </a:r>
            <a:r>
              <a:rPr lang="en-US" dirty="0" smtClean="0"/>
              <a:t> state, </a:t>
            </a:r>
          </a:p>
          <a:p>
            <a:pPr lvl="2"/>
            <a:r>
              <a:rPr lang="en-US" dirty="0" smtClean="0"/>
              <a:t>the trajectory is represented by weighted samples</a:t>
            </a:r>
          </a:p>
          <a:p>
            <a:pPr marL="274320" lvl="2" indent="-274320">
              <a:spcBef>
                <a:spcPts val="580"/>
              </a:spcBef>
              <a:buClr>
                <a:schemeClr val="accent1"/>
              </a:buClr>
            </a:pPr>
            <a:r>
              <a:rPr lang="en-US" sz="2900" dirty="0" smtClean="0"/>
              <a:t>Problem:</a:t>
            </a:r>
          </a:p>
          <a:p>
            <a:pPr lvl="1"/>
            <a:r>
              <a:rPr lang="en-US" sz="2100" dirty="0" err="1" smtClean="0"/>
              <a:t>Degenerecy</a:t>
            </a:r>
            <a:endParaRPr lang="en-US" sz="2100" dirty="0" smtClean="0"/>
          </a:p>
        </p:txBody>
      </p:sp>
      <p:pic>
        <p:nvPicPr>
          <p:cNvPr id="80898" name="Picture 2"/>
          <p:cNvPicPr>
            <a:picLocks noChangeAspect="1" noChangeArrowheads="1"/>
          </p:cNvPicPr>
          <p:nvPr/>
        </p:nvPicPr>
        <p:blipFill>
          <a:blip r:embed="rId3" cstate="print"/>
          <a:srcRect/>
          <a:stretch>
            <a:fillRect/>
          </a:stretch>
        </p:blipFill>
        <p:spPr bwMode="auto">
          <a:xfrm>
            <a:off x="1828800" y="1752600"/>
            <a:ext cx="5885348" cy="1071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and Random Variables</a:t>
            </a:r>
            <a:endParaRPr lang="en-US" dirty="0"/>
          </a:p>
        </p:txBody>
      </p:sp>
      <p:sp>
        <p:nvSpPr>
          <p:cNvPr id="3" name="Content Placeholder 2"/>
          <p:cNvSpPr>
            <a:spLocks noGrp="1"/>
          </p:cNvSpPr>
          <p:nvPr>
            <p:ph sz="quarter" idx="1"/>
          </p:nvPr>
        </p:nvSpPr>
        <p:spPr/>
        <p:txBody>
          <a:bodyPr/>
          <a:lstStyle/>
          <a:p>
            <a:r>
              <a:rPr lang="en-US" dirty="0" smtClean="0"/>
              <a:t>Cont.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0200" y="3762375"/>
            <a:ext cx="6200775" cy="2562225"/>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2590800" y="1600200"/>
            <a:ext cx="4600575" cy="192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9255</TotalTime>
  <Words>1943</Words>
  <Application>Microsoft Office PowerPoint</Application>
  <PresentationFormat>On-screen Show (4:3)</PresentationFormat>
  <Paragraphs>573</Paragraphs>
  <Slides>88</Slides>
  <Notes>88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Equity</vt:lpstr>
      <vt:lpstr>Equation</vt:lpstr>
      <vt:lpstr>An Introduction to the Kalman Filter</vt:lpstr>
      <vt:lpstr>CONTENTS</vt:lpstr>
      <vt:lpstr>Introduction</vt:lpstr>
      <vt:lpstr>CONTENTS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Probability and Random Variables</vt:lpstr>
      <vt:lpstr>Stochastic Estimation</vt:lpstr>
      <vt:lpstr>Stochastic Estimation</vt:lpstr>
      <vt:lpstr>Stochastic Estimation</vt:lpstr>
      <vt:lpstr>Stochastic Estimation</vt:lpstr>
      <vt:lpstr>CONTENTS</vt:lpstr>
      <vt:lpstr>The Kalman Filter</vt:lpstr>
      <vt:lpstr>The Kalman Filter</vt:lpstr>
      <vt:lpstr>The Kalman Filter</vt:lpstr>
      <vt:lpstr>The Kalman Filter</vt:lpstr>
      <vt:lpstr>The Kalman Filter</vt:lpstr>
      <vt:lpstr>The Kalman Filter</vt:lpstr>
      <vt:lpstr>The Kalman Filter</vt:lpstr>
      <vt:lpstr>The Kalman Filter</vt:lpstr>
      <vt:lpstr>The Kalman Filter</vt:lpstr>
      <vt:lpstr>The Kalman Filter</vt:lpstr>
      <vt:lpstr>The Kalman Filter</vt:lpstr>
      <vt:lpstr>Tunning</vt:lpstr>
      <vt:lpstr>CONTENTS</vt:lpstr>
      <vt:lpstr>EKF</vt:lpstr>
      <vt:lpstr>EKF</vt:lpstr>
      <vt:lpstr>EKF</vt:lpstr>
      <vt:lpstr>EKF</vt:lpstr>
      <vt:lpstr>EKF</vt:lpstr>
      <vt:lpstr>EKF</vt:lpstr>
      <vt:lpstr>EKF</vt:lpstr>
      <vt:lpstr>EKF</vt:lpstr>
      <vt:lpstr>EKF</vt:lpstr>
      <vt:lpstr>EKF</vt:lpstr>
      <vt:lpstr>EKF</vt:lpstr>
      <vt:lpstr>EKF</vt:lpstr>
      <vt:lpstr>EKF</vt:lpstr>
      <vt:lpstr>EKF</vt:lpstr>
      <vt:lpstr>EKF_this assignments is optional</vt:lpstr>
      <vt:lpstr>EKF_this assignments is optional</vt:lpstr>
      <vt:lpstr>CONTENTS</vt:lpstr>
      <vt:lpstr>Bayesian Estimation</vt:lpstr>
      <vt:lpstr>Bayesian Estimation</vt:lpstr>
      <vt:lpstr>Bayesian Estimation</vt:lpstr>
      <vt:lpstr>Histogram Filter</vt:lpstr>
      <vt:lpstr>Histogram Filter</vt:lpstr>
      <vt:lpstr>Particle Filter</vt:lpstr>
      <vt:lpstr>Particle Filter</vt:lpstr>
      <vt:lpstr>Particle Filter</vt:lpstr>
      <vt:lpstr>Particle Filter</vt:lpstr>
      <vt:lpstr>Particle Filter</vt:lpstr>
      <vt:lpstr>CONTENTS</vt:lpstr>
      <vt:lpstr>SLAM</vt:lpstr>
      <vt:lpstr>SLAM</vt:lpstr>
      <vt:lpstr>Data Association</vt:lpstr>
      <vt:lpstr>Data Association</vt:lpstr>
      <vt:lpstr>Data Association</vt:lpstr>
      <vt:lpstr>Feature based SLAM</vt:lpstr>
      <vt:lpstr>SLAM</vt:lpstr>
      <vt:lpstr>SLAM</vt:lpstr>
      <vt:lpstr>SLAM</vt:lpstr>
      <vt:lpstr>EKF-SLAM</vt:lpstr>
      <vt:lpstr>EKF-SLAM</vt:lpstr>
      <vt:lpstr>EKF-SLAM</vt:lpstr>
      <vt:lpstr>Graph-SLAM</vt:lpstr>
      <vt:lpstr>FAST-SLAM: Correlation</vt:lpstr>
      <vt:lpstr>FAST-SLAM</vt:lpstr>
      <vt:lpstr>FAST-SLAM</vt:lpstr>
      <vt:lpstr>FAST-SLAM</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Kalman Filter</dc:title>
  <dc:creator>Home</dc:creator>
  <cp:lastModifiedBy>saeedi</cp:lastModifiedBy>
  <cp:revision>398</cp:revision>
  <dcterms:created xsi:type="dcterms:W3CDTF">2010-05-06T01:35:28Z</dcterms:created>
  <dcterms:modified xsi:type="dcterms:W3CDTF">2010-05-24T16:29:33Z</dcterms:modified>
</cp:coreProperties>
</file>